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2.xml" ContentType="application/vnd.openxmlformats-officedocument.themeOverr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heme/themeOverride1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4" r:id="rId2"/>
  </p:sldMasterIdLst>
  <p:notesMasterIdLst>
    <p:notesMasterId r:id="rId35"/>
  </p:notesMasterIdLst>
  <p:sldIdLst>
    <p:sldId id="292" r:id="rId3"/>
    <p:sldId id="336" r:id="rId4"/>
    <p:sldId id="320" r:id="rId5"/>
    <p:sldId id="294" r:id="rId6"/>
    <p:sldId id="310" r:id="rId7"/>
    <p:sldId id="345" r:id="rId8"/>
    <p:sldId id="295" r:id="rId9"/>
    <p:sldId id="334" r:id="rId10"/>
    <p:sldId id="331" r:id="rId11"/>
    <p:sldId id="303" r:id="rId12"/>
    <p:sldId id="305" r:id="rId13"/>
    <p:sldId id="300" r:id="rId14"/>
    <p:sldId id="308" r:id="rId15"/>
    <p:sldId id="330" r:id="rId16"/>
    <p:sldId id="312" r:id="rId17"/>
    <p:sldId id="313" r:id="rId18"/>
    <p:sldId id="337" r:id="rId19"/>
    <p:sldId id="338" r:id="rId20"/>
    <p:sldId id="339" r:id="rId21"/>
    <p:sldId id="340" r:id="rId22"/>
    <p:sldId id="322" r:id="rId23"/>
    <p:sldId id="323" r:id="rId24"/>
    <p:sldId id="324" r:id="rId25"/>
    <p:sldId id="325" r:id="rId26"/>
    <p:sldId id="326" r:id="rId27"/>
    <p:sldId id="327" r:id="rId28"/>
    <p:sldId id="341" r:id="rId29"/>
    <p:sldId id="342" r:id="rId30"/>
    <p:sldId id="343" r:id="rId31"/>
    <p:sldId id="335" r:id="rId32"/>
    <p:sldId id="344" r:id="rId33"/>
    <p:sldId id="309" r:id="rId34"/>
  </p:sldIdLst>
  <p:sldSz cx="1219835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304" y="64"/>
      </p:cViewPr>
      <p:guideLst>
        <p:guide orient="horz" pos="2160"/>
        <p:guide pos="384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tmp>
</file>

<file path=ppt/media/image11.jpeg>
</file>

<file path=ppt/media/image12.gif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1.jpeg>
</file>

<file path=ppt/media/image22.jpeg>
</file>

<file path=ppt/media/image23.jpeg>
</file>

<file path=ppt/media/image24.png>
</file>

<file path=ppt/media/image25.jpeg>
</file>

<file path=ppt/media/image26.pn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E705CF59-35F3-4B99-8D01-5C90D23A950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1061803C-7674-4B30-8DBB-C82B00AB519A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32EA3559-AEAE-4691-BF10-C672F7AAF29E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79413" y="685800"/>
            <a:ext cx="6099175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DC1B2910-1E7B-4507-BB49-4C04A353D199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1815BD1C-27AC-4AAA-9E97-0EFA74C31AE8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A6D7E9F9-0CA9-4D98-B29A-146839F0CCC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289A4808-C7C1-4F95-9122-457108CCD82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4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6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2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13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2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3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4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7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2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1C02E2F8-9656-4277-98AB-91B80A67D7F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1A9C6453-66D1-48AE-AB11-19C795D163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en-US" altLang="zh-CN" sz="2000">
                <a:latin typeface="宋体" panose="02010600030101010101" pitchFamily="2" charset="-122"/>
              </a:rPr>
              <a:t>  </a:t>
            </a:r>
            <a:endParaRPr lang="en-US" altLang="zh-CN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83178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C0204DF5-D621-45BD-8C9C-0F563C5887D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12B8506A-0F3E-43C7-826F-C0FF2D01DEE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en-US" altLang="zh-CN" sz="2000">
                <a:latin typeface="宋体" panose="02010600030101010101" pitchFamily="2" charset="-122"/>
              </a:rPr>
              <a:t>  </a:t>
            </a:r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25E265A0-71F0-40DD-A455-A18414B23D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76264A00-FED2-425A-BECC-4FE1803D30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en-US" altLang="zh-CN" sz="2000">
                <a:latin typeface="宋体" panose="02010600030101010101" pitchFamily="2" charset="-122"/>
              </a:rPr>
              <a:t>  </a:t>
            </a:r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45A74B93-BA2D-4DA4-ACFE-97168A80BFD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33D2711B-DD56-483E-949A-C1A5473F36A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en-US" altLang="zh-CN" sz="2000">
                <a:latin typeface="宋体" panose="02010600030101010101" pitchFamily="2" charset="-122"/>
              </a:rPr>
              <a:t>  </a:t>
            </a:r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89A4808-C7C1-4F95-9122-457108CCD82D}" type="slidenum">
              <a:rPr lang="en-US" altLang="zh-CN" smtClean="0"/>
              <a:pPr>
                <a:defRPr/>
              </a:pPr>
              <a:t>31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468506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87F6B178-3F99-4677-9AFF-8C2483DDB3D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id="{F4E68958-1F00-4D82-858F-23DFA5563BF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en-US" altLang="zh-CN" sz="2000">
                <a:latin typeface="宋体" panose="02010600030101010101" pitchFamily="2" charset="-122"/>
              </a:rPr>
              <a:t>  </a:t>
            </a:r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639E5F83-E6C3-450E-A270-7EE3B8226C4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67478922-FB6F-4134-9A23-CA4AB93C309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en-US" altLang="zh-CN" sz="2000">
                <a:latin typeface="宋体" panose="02010600030101010101" pitchFamily="2" charset="-122"/>
              </a:rPr>
              <a:t>  </a:t>
            </a:r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1C02E2F8-9656-4277-98AB-91B80A67D7F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1A9C6453-66D1-48AE-AB11-19C795D163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en-US" altLang="zh-CN" sz="2000">
                <a:latin typeface="宋体" panose="02010600030101010101" pitchFamily="2" charset="-122"/>
              </a:rPr>
              <a:t>  </a:t>
            </a:r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1C02E2F8-9656-4277-98AB-91B80A67D7F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1A9C6453-66D1-48AE-AB11-19C795D163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en-US" altLang="zh-CN" sz="2000">
                <a:latin typeface="宋体" panose="02010600030101010101" pitchFamily="2" charset="-122"/>
              </a:rPr>
              <a:t>  </a:t>
            </a:r>
            <a:endParaRPr lang="en-US" altLang="zh-CN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4982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E41804D4-B9A9-4C64-9C4E-1499C8D49BB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2D32AE81-5220-445E-92C2-C39E756FC55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en-US" altLang="zh-CN" sz="2000">
                <a:latin typeface="宋体" panose="02010600030101010101" pitchFamily="2" charset="-122"/>
              </a:rPr>
              <a:t>  </a:t>
            </a:r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74C16159-8251-4C5B-BF78-71B6C59FA4B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5D5792C6-8F06-400A-BBBA-CD08D41D29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en-US" altLang="zh-CN" sz="2000">
                <a:latin typeface="宋体" panose="02010600030101010101" pitchFamily="2" charset="-122"/>
              </a:rPr>
              <a:t>  </a:t>
            </a:r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B5C2430D-BE14-4F45-9C8B-406D403E1D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706ADB71-B5DC-40AA-B088-2220FDDC0B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en-US" altLang="zh-CN" sz="2000">
                <a:latin typeface="宋体" panose="02010600030101010101" pitchFamily="2" charset="-122"/>
              </a:rPr>
              <a:t>  </a:t>
            </a:r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D00A04F9-5FF5-44D1-8C4A-1D3A79256C7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25AFE801-7B44-47AC-841A-5FAAE4B48B4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en-US" altLang="zh-CN" sz="2000">
                <a:latin typeface="宋体" panose="02010600030101010101" pitchFamily="2" charset="-122"/>
              </a:rPr>
              <a:t>  </a:t>
            </a:r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21E93EFE-47CA-4825-BC98-82902A46058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8F1CDD6A-3401-4EF7-BEAA-AB70AA5DCB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en-US" altLang="zh-CN" sz="2000">
                <a:latin typeface="宋体" panose="02010600030101010101" pitchFamily="2" charset="-122"/>
              </a:rPr>
              <a:t>  </a:t>
            </a:r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8813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E8AC0E8-D345-4D94-B2D0-D5515E07C8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1163" y="980729"/>
            <a:ext cx="11304587" cy="525656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049593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1305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DD107F4E-F7D0-4057-97A3-92790BEE436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9F85ED9F-083B-4A71-B49F-1B00FB0E121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3D6379CE-72CB-459A-9FA6-25A5EC2CC8F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02461A-4174-4C10-BAA0-90CE75D64C9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99749048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5">
            <a:extLst>
              <a:ext uri="{FF2B5EF4-FFF2-40B4-BE49-F238E27FC236}">
                <a16:creationId xmlns:a16="http://schemas.microsoft.com/office/drawing/2014/main" id="{154F9C21-BFC1-47D4-BE86-0348E92CE213}"/>
              </a:ext>
            </a:extLst>
          </p:cNvPr>
          <p:cNvSpPr txBox="1"/>
          <p:nvPr/>
        </p:nvSpPr>
        <p:spPr>
          <a:xfrm>
            <a:off x="5595938" y="6475239"/>
            <a:ext cx="1076325" cy="338137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600">
                <a:solidFill>
                  <a:srgbClr val="BFBFBF"/>
                </a:solidFill>
              </a:rPr>
              <a:t>—  </a:t>
            </a:r>
            <a:fld id="{EBAA6D21-0E75-436C-B4A5-C880758474BD}" type="slidenum">
              <a:rPr lang="zh-CN" altLang="en-US" sz="1600" smtClean="0">
                <a:solidFill>
                  <a:srgbClr val="BFBFBF"/>
                </a:solidFill>
              </a:rPr>
              <a:pPr eaLnBrk="1" hangingPunct="1">
                <a:defRPr/>
              </a:pPr>
              <a:t>‹#›</a:t>
            </a:fld>
            <a:r>
              <a:rPr lang="zh-CN" altLang="en-US" sz="1600">
                <a:solidFill>
                  <a:srgbClr val="BFBFBF"/>
                </a:solidFill>
              </a:rPr>
              <a:t> </a:t>
            </a:r>
            <a:r>
              <a:rPr lang="en-US" altLang="zh-CN" sz="1600">
                <a:solidFill>
                  <a:srgbClr val="BFBFBF"/>
                </a:solidFill>
              </a:rPr>
              <a:t>—</a:t>
            </a:r>
            <a:r>
              <a:rPr lang="zh-CN" altLang="en-US" sz="1600">
                <a:solidFill>
                  <a:srgbClr val="BFBFBF"/>
                </a:solidFill>
              </a:rPr>
              <a:t> </a:t>
            </a:r>
            <a:endParaRPr lang="zh-CN" altLang="en-US" sz="1600">
              <a:solidFill>
                <a:srgbClr val="BFBFB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5" name="TextBox 2">
            <a:extLst>
              <a:ext uri="{FF2B5EF4-FFF2-40B4-BE49-F238E27FC236}">
                <a16:creationId xmlns:a16="http://schemas.microsoft.com/office/drawing/2014/main" id="{D41EB881-C34D-4B5E-BB77-3A2190C94F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263" y="6475239"/>
            <a:ext cx="2663551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1600" dirty="0">
                <a:solidFill>
                  <a:srgbClr val="A6A6A6"/>
                </a:solidFill>
                <a:latin typeface="Arial Unicode MS" pitchFamily="34" charset="-122"/>
                <a:ea typeface="Arial Unicode MS" pitchFamily="34" charset="-122"/>
              </a:rPr>
              <a:t>课程介绍与数据结构概念</a:t>
            </a:r>
          </a:p>
        </p:txBody>
      </p:sp>
      <p:cxnSp>
        <p:nvCxnSpPr>
          <p:cNvPr id="1028" name="直接连接符 3">
            <a:extLst>
              <a:ext uri="{FF2B5EF4-FFF2-40B4-BE49-F238E27FC236}">
                <a16:creationId xmlns:a16="http://schemas.microsoft.com/office/drawing/2014/main" id="{3A4ABCB1-6508-441B-99A7-2A9FEF6E506A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31788" y="836712"/>
            <a:ext cx="10182225" cy="0"/>
          </a:xfrm>
          <a:prstGeom prst="line">
            <a:avLst/>
          </a:prstGeom>
          <a:noFill/>
          <a:ln w="12700" algn="ctr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1029" name="Picture 11" descr="燕大图标">
            <a:extLst>
              <a:ext uri="{FF2B5EF4-FFF2-40B4-BE49-F238E27FC236}">
                <a16:creationId xmlns:a16="http://schemas.microsoft.com/office/drawing/2014/main" id="{34913456-45C0-4B0F-BC08-0E42F58A43E5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50" y="188913"/>
            <a:ext cx="647700" cy="48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8" name="Rectangle 13">
            <a:extLst>
              <a:ext uri="{FF2B5EF4-FFF2-40B4-BE49-F238E27FC236}">
                <a16:creationId xmlns:a16="http://schemas.microsoft.com/office/drawing/2014/main" id="{40D0E338-DA5C-4BA0-9229-8688520CD9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408886"/>
            <a:ext cx="12198350" cy="44450"/>
          </a:xfrm>
          <a:prstGeom prst="rect">
            <a:avLst/>
          </a:prstGeom>
          <a:gradFill rotWithShape="1">
            <a:gsLst>
              <a:gs pos="0">
                <a:schemeClr val="accent1"/>
              </a:gs>
              <a:gs pos="100000">
                <a:srgbClr val="FF0000">
                  <a:alpha val="60001"/>
                </a:srgbClr>
              </a:gs>
            </a:gsLst>
            <a:lin ang="0" scaled="1"/>
          </a:gradFill>
          <a:ln>
            <a:noFill/>
          </a:ln>
        </p:spPr>
        <p:txBody>
          <a:bodyPr wrap="none" anchor="ctr"/>
          <a:lstStyle>
            <a:lvl1pPr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7" r:id="rId2"/>
    <p:sldLayoutId id="2147483658" r:id="rId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5FF073E5-17EC-4621-9EFB-025DEA5E96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915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1160788D-83D3-4C8D-9952-C53E83415C4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915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82948" name="Rectangle 4">
            <a:extLst>
              <a:ext uri="{FF2B5EF4-FFF2-40B4-BE49-F238E27FC236}">
                <a16:creationId xmlns:a16="http://schemas.microsoft.com/office/drawing/2014/main" id="{9959D6B1-A231-443A-BC84-A6CA1A9FAE9D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6388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2949" name="Rectangle 5">
            <a:extLst>
              <a:ext uri="{FF2B5EF4-FFF2-40B4-BE49-F238E27FC236}">
                <a16:creationId xmlns:a16="http://schemas.microsoft.com/office/drawing/2014/main" id="{4F80E61E-0C04-449F-860E-3EFF4923D447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7188" y="6245225"/>
            <a:ext cx="3863975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2950" name="Rectangle 6">
            <a:extLst>
              <a:ext uri="{FF2B5EF4-FFF2-40B4-BE49-F238E27FC236}">
                <a16:creationId xmlns:a16="http://schemas.microsoft.com/office/drawing/2014/main" id="{8613B619-354C-4608-AB0F-01AA98262649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42363" y="6245225"/>
            <a:ext cx="2846387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smtClean="0"/>
            </a:lvl1pPr>
          </a:lstStyle>
          <a:p>
            <a:pPr>
              <a:defRPr/>
            </a:pPr>
            <a:fld id="{9020443B-3E03-4971-8D14-F850757EF0A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transition spd="slow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%E5%9B%BE%E7%81%B5%E5%A5%96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aike.baidu.com/item/%E5%B0%BC%E5%8F%A4%E6%8B%89%E6%96%AF%C2%B7%E6%B2%83%E6%96%AF/1095875?structureClickId=1095875&amp;structureId=ced913fd22dfe016c93805da&amp;structureItemId=a642e1fb48f65b392c6f819d&amp;lemmaFrom=starMapContent_star&amp;fromModule=starMap_content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tags" Target="../tags/tag18.xml"/><Relationship Id="rId13" Type="http://schemas.openxmlformats.org/officeDocument/2006/relationships/tags" Target="../tags/tag23.xml"/><Relationship Id="rId18" Type="http://schemas.openxmlformats.org/officeDocument/2006/relationships/slideLayout" Target="../slideLayouts/slideLayout3.xml"/><Relationship Id="rId3" Type="http://schemas.openxmlformats.org/officeDocument/2006/relationships/tags" Target="../tags/tag13.xml"/><Relationship Id="rId7" Type="http://schemas.openxmlformats.org/officeDocument/2006/relationships/tags" Target="../tags/tag17.xml"/><Relationship Id="rId12" Type="http://schemas.openxmlformats.org/officeDocument/2006/relationships/tags" Target="../tags/tag22.xml"/><Relationship Id="rId17" Type="http://schemas.openxmlformats.org/officeDocument/2006/relationships/tags" Target="../tags/tag27.xml"/><Relationship Id="rId2" Type="http://schemas.openxmlformats.org/officeDocument/2006/relationships/tags" Target="../tags/tag12.xml"/><Relationship Id="rId16" Type="http://schemas.openxmlformats.org/officeDocument/2006/relationships/tags" Target="../tags/tag26.xml"/><Relationship Id="rId1" Type="http://schemas.openxmlformats.org/officeDocument/2006/relationships/tags" Target="../tags/tag11.xml"/><Relationship Id="rId6" Type="http://schemas.openxmlformats.org/officeDocument/2006/relationships/tags" Target="../tags/tag16.xml"/><Relationship Id="rId11" Type="http://schemas.openxmlformats.org/officeDocument/2006/relationships/tags" Target="../tags/tag21.xml"/><Relationship Id="rId5" Type="http://schemas.openxmlformats.org/officeDocument/2006/relationships/tags" Target="../tags/tag15.xml"/><Relationship Id="rId15" Type="http://schemas.openxmlformats.org/officeDocument/2006/relationships/tags" Target="../tags/tag25.xml"/><Relationship Id="rId10" Type="http://schemas.openxmlformats.org/officeDocument/2006/relationships/tags" Target="../tags/tag20.xml"/><Relationship Id="rId19" Type="http://schemas.openxmlformats.org/officeDocument/2006/relationships/image" Target="../media/image10.tmp"/><Relationship Id="rId4" Type="http://schemas.openxmlformats.org/officeDocument/2006/relationships/tags" Target="../tags/tag14.xml"/><Relationship Id="rId9" Type="http://schemas.openxmlformats.org/officeDocument/2006/relationships/tags" Target="../tags/tag19.xml"/><Relationship Id="rId14" Type="http://schemas.openxmlformats.org/officeDocument/2006/relationships/tags" Target="../tags/tag24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13" Type="http://schemas.openxmlformats.org/officeDocument/2006/relationships/tags" Target="../tags/tag40.xml"/><Relationship Id="rId18" Type="http://schemas.openxmlformats.org/officeDocument/2006/relationships/slideLayout" Target="../slideLayouts/slideLayout3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12" Type="http://schemas.openxmlformats.org/officeDocument/2006/relationships/tags" Target="../tags/tag39.xml"/><Relationship Id="rId17" Type="http://schemas.openxmlformats.org/officeDocument/2006/relationships/tags" Target="../tags/tag44.xml"/><Relationship Id="rId2" Type="http://schemas.openxmlformats.org/officeDocument/2006/relationships/tags" Target="../tags/tag29.xml"/><Relationship Id="rId16" Type="http://schemas.openxmlformats.org/officeDocument/2006/relationships/tags" Target="../tags/tag43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11" Type="http://schemas.openxmlformats.org/officeDocument/2006/relationships/tags" Target="../tags/tag38.xml"/><Relationship Id="rId5" Type="http://schemas.openxmlformats.org/officeDocument/2006/relationships/tags" Target="../tags/tag32.xml"/><Relationship Id="rId15" Type="http://schemas.openxmlformats.org/officeDocument/2006/relationships/tags" Target="../tags/tag42.xml"/><Relationship Id="rId10" Type="http://schemas.openxmlformats.org/officeDocument/2006/relationships/tags" Target="../tags/tag37.xml"/><Relationship Id="rId19" Type="http://schemas.openxmlformats.org/officeDocument/2006/relationships/image" Target="../media/image10.tmp"/><Relationship Id="rId4" Type="http://schemas.openxmlformats.org/officeDocument/2006/relationships/tags" Target="../tags/tag31.xml"/><Relationship Id="rId9" Type="http://schemas.openxmlformats.org/officeDocument/2006/relationships/tags" Target="../tags/tag36.xml"/><Relationship Id="rId14" Type="http://schemas.openxmlformats.org/officeDocument/2006/relationships/tags" Target="../tags/tag41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tags" Target="../tags/tag52.xml"/><Relationship Id="rId3" Type="http://schemas.openxmlformats.org/officeDocument/2006/relationships/tags" Target="../tags/tag47.xml"/><Relationship Id="rId7" Type="http://schemas.openxmlformats.org/officeDocument/2006/relationships/tags" Target="../tags/tag51.xml"/><Relationship Id="rId12" Type="http://schemas.openxmlformats.org/officeDocument/2006/relationships/image" Target="../media/image10.tmp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6" Type="http://schemas.openxmlformats.org/officeDocument/2006/relationships/tags" Target="../tags/tag50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49.xml"/><Relationship Id="rId10" Type="http://schemas.openxmlformats.org/officeDocument/2006/relationships/tags" Target="../tags/tag54.xml"/><Relationship Id="rId4" Type="http://schemas.openxmlformats.org/officeDocument/2006/relationships/tags" Target="../tags/tag48.xml"/><Relationship Id="rId9" Type="http://schemas.openxmlformats.org/officeDocument/2006/relationships/tags" Target="../tags/tag5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course163.org/spoc/course/YSU-1464532215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mooc1-1.chaoxing.com/mooc-ans/coursedata?classId=79994678&amp;courseId=214507395&amp;type=1&amp;ut=t&amp;enc=e969b2f13879a178b9e4c4fb3e8c4b5b&amp;cpi=69452685&amp;openc=fce79bf8e35c727e97b0de1117e6c07a" TargetMode="External"/><Relationship Id="rId4" Type="http://schemas.openxmlformats.org/officeDocument/2006/relationships/hyperlink" Target="https://pintia.cn/teach/problem-sets/favorites/1695082000770019328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image" Target="../media/image10.tmp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5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Box 1">
            <a:extLst>
              <a:ext uri="{FF2B5EF4-FFF2-40B4-BE49-F238E27FC236}">
                <a16:creationId xmlns:a16="http://schemas.microsoft.com/office/drawing/2014/main" id="{686436E1-27B7-4E4A-9EB2-5E83684385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26750" y="100013"/>
            <a:ext cx="40957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200">
                <a:solidFill>
                  <a:srgbClr val="BFBF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逻辑与展示 </a:t>
            </a:r>
            <a:r>
              <a:rPr lang="en-US" altLang="zh-CN" sz="1200">
                <a:solidFill>
                  <a:srgbClr val="BFBF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200">
                <a:solidFill>
                  <a:srgbClr val="BFBF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版面设计 </a:t>
            </a:r>
            <a:r>
              <a:rPr lang="en-US" altLang="zh-CN" sz="1200">
                <a:solidFill>
                  <a:srgbClr val="BFBF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200">
                <a:solidFill>
                  <a:srgbClr val="BFBF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素材选择 </a:t>
            </a:r>
            <a:r>
              <a:rPr lang="en-US" altLang="zh-CN" sz="1200">
                <a:solidFill>
                  <a:srgbClr val="BFBF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200">
                <a:solidFill>
                  <a:srgbClr val="BFBF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动画运用 </a:t>
            </a:r>
            <a:r>
              <a:rPr lang="en-US" altLang="zh-CN" sz="1200">
                <a:solidFill>
                  <a:srgbClr val="BFBF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200">
                <a:solidFill>
                  <a:srgbClr val="BFBF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字体与颜色</a:t>
            </a:r>
          </a:p>
        </p:txBody>
      </p:sp>
      <p:sp>
        <p:nvSpPr>
          <p:cNvPr id="4099" name="TextBox 15">
            <a:extLst>
              <a:ext uri="{FF2B5EF4-FFF2-40B4-BE49-F238E27FC236}">
                <a16:creationId xmlns:a16="http://schemas.microsoft.com/office/drawing/2014/main" id="{6404C39D-2A6B-4E3A-8ABB-4B26009B4F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81888" y="6259513"/>
            <a:ext cx="93980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>
                <a:solidFill>
                  <a:srgbClr val="BFBFBF"/>
                </a:solidFill>
              </a:rPr>
              <a:t>—  </a:t>
            </a:r>
            <a:fld id="{D7A027F2-E7BA-47FA-8002-667B748CE2F8}" type="slidenum">
              <a:rPr lang="zh-CN" altLang="en-US" sz="1600">
                <a:solidFill>
                  <a:srgbClr val="BFBFBF"/>
                </a:solidFill>
              </a:rPr>
              <a:pPr eaLnBrk="1" hangingPunct="1">
                <a:spcBef>
                  <a:spcPct val="0"/>
                </a:spcBef>
                <a:buFontTx/>
                <a:buNone/>
              </a:pPr>
              <a:t>1</a:t>
            </a:fld>
            <a:r>
              <a:rPr lang="zh-CN" altLang="en-US" sz="1600">
                <a:solidFill>
                  <a:srgbClr val="BFBFBF"/>
                </a:solidFill>
              </a:rPr>
              <a:t> </a:t>
            </a:r>
            <a:r>
              <a:rPr lang="en-US" altLang="zh-CN" sz="1600">
                <a:solidFill>
                  <a:srgbClr val="BFBFBF"/>
                </a:solidFill>
              </a:rPr>
              <a:t>—</a:t>
            </a:r>
            <a:r>
              <a:rPr lang="zh-CN" altLang="en-US" sz="1600">
                <a:solidFill>
                  <a:srgbClr val="BFBFBF"/>
                </a:solidFill>
              </a:rPr>
              <a:t> </a:t>
            </a:r>
            <a:endParaRPr lang="zh-CN" altLang="en-US" sz="1600">
              <a:solidFill>
                <a:srgbClr val="BFBFB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00" name="TextBox 5">
            <a:extLst>
              <a:ext uri="{FF2B5EF4-FFF2-40B4-BE49-F238E27FC236}">
                <a16:creationId xmlns:a16="http://schemas.microsoft.com/office/drawing/2014/main" id="{E49D7A25-985C-455D-A4ED-72865348DD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350" y="6319838"/>
            <a:ext cx="358933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200">
                <a:solidFill>
                  <a:srgbClr val="A6A6A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更多</a:t>
            </a:r>
            <a:r>
              <a:rPr lang="en-US" altLang="zh-CN" sz="1200">
                <a:solidFill>
                  <a:srgbClr val="A6A6A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>
                <a:solidFill>
                  <a:srgbClr val="A6A6A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案例，请访问：</a:t>
            </a:r>
            <a:r>
              <a:rPr lang="en-US" altLang="zh-CN" sz="1200">
                <a:solidFill>
                  <a:srgbClr val="A6A6A6"/>
                </a:solidFill>
                <a:latin typeface="Arial Unicode MS" pitchFamily="34" charset="-122"/>
                <a:ea typeface="Arial Unicode MS" pitchFamily="34" charset="-122"/>
              </a:rPr>
              <a:t>http://teliss.blog.163.com/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20EE11D-F77A-4C23-9410-7238C1C56B33}"/>
              </a:ext>
            </a:extLst>
          </p:cNvPr>
          <p:cNvSpPr/>
          <p:nvPr/>
        </p:nvSpPr>
        <p:spPr>
          <a:xfrm>
            <a:off x="0" y="0"/>
            <a:ext cx="1219835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C34F9B3-9E07-4FDA-9260-BB59E7B23975}"/>
              </a:ext>
            </a:extLst>
          </p:cNvPr>
          <p:cNvSpPr/>
          <p:nvPr/>
        </p:nvSpPr>
        <p:spPr>
          <a:xfrm>
            <a:off x="2011363" y="0"/>
            <a:ext cx="3648075" cy="6858000"/>
          </a:xfrm>
          <a:prstGeom prst="rect">
            <a:avLst/>
          </a:prstGeom>
          <a:solidFill>
            <a:srgbClr val="4D9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B7576BD3-B876-4A17-9AE9-8F99452BDCD5}"/>
              </a:ext>
            </a:extLst>
          </p:cNvPr>
          <p:cNvSpPr/>
          <p:nvPr/>
        </p:nvSpPr>
        <p:spPr>
          <a:xfrm>
            <a:off x="1171575" y="1403350"/>
            <a:ext cx="5186363" cy="38862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BED7604-CC4A-41BE-A5BC-323BAB35A368}"/>
              </a:ext>
            </a:extLst>
          </p:cNvPr>
          <p:cNvSpPr/>
          <p:nvPr/>
        </p:nvSpPr>
        <p:spPr>
          <a:xfrm>
            <a:off x="9180513" y="3860800"/>
            <a:ext cx="1795462" cy="387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zh-CN" altLang="en-US" sz="160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主讲教师：窦  燕</a:t>
            </a:r>
          </a:p>
        </p:txBody>
      </p:sp>
      <p:sp>
        <p:nvSpPr>
          <p:cNvPr id="4105" name="WordArt 34">
            <a:extLst>
              <a:ext uri="{FF2B5EF4-FFF2-40B4-BE49-F238E27FC236}">
                <a16:creationId xmlns:a16="http://schemas.microsoft.com/office/drawing/2014/main" id="{C20E0BA8-0390-4C87-90F3-EFB05302727B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2492375" y="3833813"/>
            <a:ext cx="2643188" cy="1023937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spcFirstLastPara="1" wrap="none" fromWordArt="1">
            <a:prstTxWarp prst="textArchDown">
              <a:avLst>
                <a:gd name="adj" fmla="val 0"/>
              </a:avLst>
            </a:prstTxWarp>
          </a:bodyPr>
          <a:lstStyle/>
          <a:p>
            <a:pPr algn="ctr"/>
            <a:r>
              <a:rPr lang="zh-CN" altLang="en-US" sz="900" b="1" kern="10" normalizeH="1">
                <a:gradFill rotWithShape="1">
                  <a:gsLst>
                    <a:gs pos="0">
                      <a:srgbClr val="FF0000"/>
                    </a:gs>
                    <a:gs pos="50000">
                      <a:srgbClr val="7600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燕山大学软件学院</a:t>
            </a:r>
          </a:p>
        </p:txBody>
      </p:sp>
      <p:sp>
        <p:nvSpPr>
          <p:cNvPr id="4106" name="WordArt 35">
            <a:extLst>
              <a:ext uri="{FF2B5EF4-FFF2-40B4-BE49-F238E27FC236}">
                <a16:creationId xmlns:a16="http://schemas.microsoft.com/office/drawing/2014/main" id="{5E88D2B3-688C-4E7B-8FB4-A1B9208D12CD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6575425" y="2708275"/>
            <a:ext cx="2381250" cy="1657350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>
                <a:gradFill rotWithShape="1">
                  <a:gsLst>
                    <a:gs pos="0">
                      <a:srgbClr val="FF0000"/>
                    </a:gs>
                    <a:gs pos="100000">
                      <a:srgbClr val="760000"/>
                    </a:gs>
                  </a:gsLst>
                  <a:lin ang="5400000" scaled="1"/>
                </a:gradFill>
                <a:effectLst>
                  <a:outerShdw dist="45791" dir="2021404" algn="ctr" rotWithShape="0">
                    <a:srgbClr val="9999FF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开篇语</a:t>
            </a:r>
          </a:p>
        </p:txBody>
      </p:sp>
      <p:sp>
        <p:nvSpPr>
          <p:cNvPr id="4107" name="WordArt 36">
            <a:extLst>
              <a:ext uri="{FF2B5EF4-FFF2-40B4-BE49-F238E27FC236}">
                <a16:creationId xmlns:a16="http://schemas.microsoft.com/office/drawing/2014/main" id="{1FF71AD9-B51D-4379-B471-0988FC218AFB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9099550" y="2798763"/>
            <a:ext cx="1857375" cy="1008062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>
                <a:ln w="6350">
                  <a:solidFill>
                    <a:schemeClr val="bg1"/>
                  </a:solidFill>
                  <a:round/>
                  <a:headEnd/>
                  <a:tailEnd/>
                </a:ln>
                <a:solidFill>
                  <a:srgbClr val="4D94FF"/>
                </a:solidFill>
                <a:effectLst>
                  <a:outerShdw dist="45791" dir="2021404" algn="ctr" rotWithShape="0">
                    <a:srgbClr val="9999FF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课程简介</a:t>
            </a:r>
          </a:p>
        </p:txBody>
      </p:sp>
      <p:pic>
        <p:nvPicPr>
          <p:cNvPr id="4108" name="Picture 37" descr="燕大图标">
            <a:extLst>
              <a:ext uri="{FF2B5EF4-FFF2-40B4-BE49-F238E27FC236}">
                <a16:creationId xmlns:a16="http://schemas.microsoft.com/office/drawing/2014/main" id="{0DD8A642-F317-4F58-B4C5-51F596AE00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7625" y="2438400"/>
            <a:ext cx="2452688" cy="179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4769" name="WordArt 17">
            <a:extLst>
              <a:ext uri="{FF2B5EF4-FFF2-40B4-BE49-F238E27FC236}">
                <a16:creationId xmlns:a16="http://schemas.microsoft.com/office/drawing/2014/main" id="{4B6E90A3-939A-4C45-BF4B-EFC384887228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 rot="21456844">
            <a:off x="1948348" y="1987551"/>
            <a:ext cx="3661623" cy="1846263"/>
          </a:xfrm>
          <a:prstGeom prst="rect">
            <a:avLst/>
          </a:prstGeom>
        </p:spPr>
        <p:txBody>
          <a:bodyPr spcFirstLastPara="1" wrap="none" fromWordArt="1">
            <a:prstTxWarp prst="textArchUp">
              <a:avLst>
                <a:gd name="adj" fmla="val 10800000"/>
              </a:avLst>
            </a:prstTxWarp>
          </a:bodyPr>
          <a:lstStyle/>
          <a:p>
            <a:pPr algn="ctr" eaLnBrk="1" hangingPunct="1">
              <a:defRPr/>
            </a:pPr>
            <a:r>
              <a:rPr lang="zh-CN" altLang="en-US" sz="3600" b="1" kern="10" normalizeH="1" dirty="0">
                <a:ln w="9525">
                  <a:noFill/>
                  <a:round/>
                  <a:headEnd/>
                  <a:tailEnd/>
                </a:ln>
                <a:solidFill>
                  <a:srgbClr val="808080"/>
                </a:solidFill>
                <a:latin typeface="黑体"/>
                <a:ea typeface="黑体"/>
              </a:rPr>
              <a:t>数据结构与算法</a:t>
            </a:r>
            <a:r>
              <a:rPr lang="en-US" altLang="zh-CN" sz="3600" b="1" kern="10" normalizeH="1" dirty="0">
                <a:ln w="9525">
                  <a:noFill/>
                  <a:round/>
                  <a:headEnd/>
                  <a:tailEnd/>
                </a:ln>
                <a:solidFill>
                  <a:srgbClr val="808080"/>
                </a:solidFill>
                <a:latin typeface="黑体"/>
                <a:ea typeface="黑体"/>
              </a:rPr>
              <a:t>(C++</a:t>
            </a:r>
            <a:r>
              <a:rPr lang="zh-CN" altLang="en-US" sz="3600" b="1" kern="10" normalizeH="1" dirty="0">
                <a:ln w="9525">
                  <a:noFill/>
                  <a:round/>
                  <a:headEnd/>
                  <a:tailEnd/>
                </a:ln>
                <a:solidFill>
                  <a:srgbClr val="808080"/>
                </a:solidFill>
                <a:latin typeface="黑体"/>
                <a:ea typeface="黑体"/>
              </a:rPr>
              <a:t>版</a:t>
            </a:r>
            <a:r>
              <a:rPr lang="en-US" altLang="zh-CN" sz="3600" b="1" kern="10" normalizeH="1" dirty="0">
                <a:ln w="9525">
                  <a:noFill/>
                  <a:round/>
                  <a:headEnd/>
                  <a:tailEnd/>
                </a:ln>
                <a:solidFill>
                  <a:srgbClr val="808080"/>
                </a:solidFill>
                <a:latin typeface="黑体"/>
                <a:ea typeface="黑体"/>
              </a:rPr>
              <a:t>)</a:t>
            </a:r>
            <a:endParaRPr lang="zh-CN" altLang="en-US" sz="3600" b="1" kern="10" normalizeH="1" dirty="0">
              <a:ln w="9525">
                <a:noFill/>
                <a:round/>
                <a:headEnd/>
                <a:tailEnd/>
              </a:ln>
              <a:solidFill>
                <a:srgbClr val="808080"/>
              </a:solidFill>
              <a:latin typeface="黑体"/>
              <a:ea typeface="黑体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9564DDA7-36D9-4ED5-A48B-D7FED355B9A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918740" y="76200"/>
            <a:ext cx="8132763" cy="83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l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生活中的数据</a:t>
            </a:r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—1~2/12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3315" name="图片 5">
            <a:extLst>
              <a:ext uri="{FF2B5EF4-FFF2-40B4-BE49-F238E27FC236}">
                <a16:creationId xmlns:a16="http://schemas.microsoft.com/office/drawing/2014/main" id="{1F491EE6-4FF1-4EF4-9778-26C4D95A1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535" y="1186480"/>
            <a:ext cx="5616624" cy="476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4171E8C-5695-4B12-9C23-2F8C4861B183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3193" y="1186480"/>
            <a:ext cx="5616000" cy="476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9083484C-E122-4029-B583-395B6761FA9B}"/>
              </a:ext>
            </a:extLst>
          </p:cNvPr>
          <p:cNvCxnSpPr>
            <a:cxnSpLocks/>
          </p:cNvCxnSpPr>
          <p:nvPr/>
        </p:nvCxnSpPr>
        <p:spPr>
          <a:xfrm>
            <a:off x="6099175" y="908050"/>
            <a:ext cx="0" cy="5473278"/>
          </a:xfrm>
          <a:prstGeom prst="line">
            <a:avLst/>
          </a:prstGeom>
          <a:ln w="127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blinds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6C0692F3-A72F-473D-98AA-3D8BB930BA9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781198" y="76200"/>
            <a:ext cx="8342313" cy="83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l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生活中的数据</a:t>
            </a:r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—3~4/12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7411" name="图片 5">
            <a:extLst>
              <a:ext uri="{FF2B5EF4-FFF2-40B4-BE49-F238E27FC236}">
                <a16:creationId xmlns:a16="http://schemas.microsoft.com/office/drawing/2014/main" id="{F961BF28-EF19-491C-952D-5682633D7D9C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400" y="1188000"/>
            <a:ext cx="5616000" cy="476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>
            <a:extLst>
              <a:ext uri="{FF2B5EF4-FFF2-40B4-BE49-F238E27FC236}">
                <a16:creationId xmlns:a16="http://schemas.microsoft.com/office/drawing/2014/main" id="{A2AF8F69-07DF-442C-81B9-AFB4FF1D4BF5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2400" y="1188000"/>
            <a:ext cx="5616000" cy="476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3799FF9-25A4-4138-A5A5-ABDBFA69C480}"/>
              </a:ext>
            </a:extLst>
          </p:cNvPr>
          <p:cNvCxnSpPr>
            <a:cxnSpLocks/>
          </p:cNvCxnSpPr>
          <p:nvPr/>
        </p:nvCxnSpPr>
        <p:spPr>
          <a:xfrm>
            <a:off x="6099175" y="908050"/>
            <a:ext cx="0" cy="5473278"/>
          </a:xfrm>
          <a:prstGeom prst="line">
            <a:avLst/>
          </a:prstGeom>
          <a:ln w="127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blinds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AA4F8D72-336C-4BF3-B458-BA95BEE4F96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925214" y="76200"/>
            <a:ext cx="8342313" cy="83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l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生活中的数据</a:t>
            </a:r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—5~6/12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21507" name="图片 3">
            <a:extLst>
              <a:ext uri="{FF2B5EF4-FFF2-40B4-BE49-F238E27FC236}">
                <a16:creationId xmlns:a16="http://schemas.microsoft.com/office/drawing/2014/main" id="{CC157628-4F34-4B44-A2DB-E8D009EE9D30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400" y="1188000"/>
            <a:ext cx="5616000" cy="476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4">
            <a:extLst>
              <a:ext uri="{FF2B5EF4-FFF2-40B4-BE49-F238E27FC236}">
                <a16:creationId xmlns:a16="http://schemas.microsoft.com/office/drawing/2014/main" id="{FA4718FF-BE17-4631-AFD9-9DD91E28572D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2400" y="1188000"/>
            <a:ext cx="5616000" cy="476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780241ED-8EE1-4B9A-B93F-1473B1C0E290}"/>
              </a:ext>
            </a:extLst>
          </p:cNvPr>
          <p:cNvCxnSpPr>
            <a:cxnSpLocks/>
          </p:cNvCxnSpPr>
          <p:nvPr/>
        </p:nvCxnSpPr>
        <p:spPr>
          <a:xfrm>
            <a:off x="6099175" y="908050"/>
            <a:ext cx="0" cy="5473278"/>
          </a:xfrm>
          <a:prstGeom prst="line">
            <a:avLst/>
          </a:prstGeom>
          <a:ln w="127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blinds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259046C9-E8E8-44CC-BF16-F594CBAC193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781521" y="76200"/>
            <a:ext cx="7981950" cy="83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l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生活中的数据</a:t>
            </a:r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—7~8/12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25603" name="图片 3">
            <a:extLst>
              <a:ext uri="{FF2B5EF4-FFF2-40B4-BE49-F238E27FC236}">
                <a16:creationId xmlns:a16="http://schemas.microsoft.com/office/drawing/2014/main" id="{F95531D1-59D9-4260-ABB1-60831BB41F72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400" y="1188000"/>
            <a:ext cx="5616000" cy="476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4">
            <a:extLst>
              <a:ext uri="{FF2B5EF4-FFF2-40B4-BE49-F238E27FC236}">
                <a16:creationId xmlns:a16="http://schemas.microsoft.com/office/drawing/2014/main" id="{82692F64-A9CD-4E88-A1F7-FDF4E1DB731E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2400" y="1188000"/>
            <a:ext cx="5616000" cy="476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379BB17E-F6DA-4A57-9247-B194DD79C120}"/>
              </a:ext>
            </a:extLst>
          </p:cNvPr>
          <p:cNvCxnSpPr>
            <a:cxnSpLocks/>
          </p:cNvCxnSpPr>
          <p:nvPr/>
        </p:nvCxnSpPr>
        <p:spPr>
          <a:xfrm>
            <a:off x="6099175" y="908050"/>
            <a:ext cx="0" cy="5473278"/>
          </a:xfrm>
          <a:prstGeom prst="line">
            <a:avLst/>
          </a:prstGeom>
          <a:ln w="127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blinds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86B64995-6DFD-41F1-9A9F-9DB3FA1A5E2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781198" y="76200"/>
            <a:ext cx="8342313" cy="83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l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生活中的数据</a:t>
            </a:r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—9~10/12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29699" name="图片 11">
            <a:extLst>
              <a:ext uri="{FF2B5EF4-FFF2-40B4-BE49-F238E27FC236}">
                <a16:creationId xmlns:a16="http://schemas.microsoft.com/office/drawing/2014/main" id="{B6D5D2F4-484E-4E9D-B6CF-7EE6768FE4FF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400" y="1188000"/>
            <a:ext cx="5616000" cy="476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6442C8C-BA71-4920-93AA-9BCAB7F37DCD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2400" y="1188000"/>
            <a:ext cx="5616000" cy="476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25378D32-C488-4E4D-9C98-4F8560E52F8F}"/>
              </a:ext>
            </a:extLst>
          </p:cNvPr>
          <p:cNvCxnSpPr>
            <a:cxnSpLocks/>
          </p:cNvCxnSpPr>
          <p:nvPr/>
        </p:nvCxnSpPr>
        <p:spPr>
          <a:xfrm>
            <a:off x="6099175" y="908050"/>
            <a:ext cx="0" cy="5473278"/>
          </a:xfrm>
          <a:prstGeom prst="line">
            <a:avLst/>
          </a:prstGeom>
          <a:ln w="127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blinds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DA624B3C-A42A-4E03-9643-7D804E6A584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781521" y="76200"/>
            <a:ext cx="7981950" cy="83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l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生活中的数据</a:t>
            </a:r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—11/12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33795" name="图片 4">
            <a:extLst>
              <a:ext uri="{FF2B5EF4-FFF2-40B4-BE49-F238E27FC236}">
                <a16:creationId xmlns:a16="http://schemas.microsoft.com/office/drawing/2014/main" id="{9C4322A1-CB57-47A5-92A8-0465778B0C34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400" y="1188000"/>
            <a:ext cx="11232000" cy="476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blinds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1C4A8160-D22C-4CA9-8845-46D017678AA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781719" y="76200"/>
            <a:ext cx="7405688" cy="83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l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生活中的数据</a:t>
            </a:r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—12/12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35843" name="图片 3">
            <a:extLst>
              <a:ext uri="{FF2B5EF4-FFF2-40B4-BE49-F238E27FC236}">
                <a16:creationId xmlns:a16="http://schemas.microsoft.com/office/drawing/2014/main" id="{79BE5CCE-AD60-4A52-9BB7-1A7F12A14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62"/>
          <a:stretch>
            <a:fillRect/>
          </a:stretch>
        </p:blipFill>
        <p:spPr bwMode="auto">
          <a:xfrm>
            <a:off x="2501106" y="1125538"/>
            <a:ext cx="7196138" cy="467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blinds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091E88F-87C7-4C26-A4A6-38D99755D0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1164" y="980729"/>
            <a:ext cx="11160619" cy="5256560"/>
          </a:xfrm>
        </p:spPr>
        <p:txBody>
          <a:bodyPr/>
          <a:lstStyle/>
          <a:p>
            <a:r>
              <a:rPr lang="zh-CN" altLang="en-US" sz="2800" dirty="0"/>
              <a:t>数据是描述客观事物的符号，是计算机中可以操作的对象，是被计算机识别，并输入计算机处理的符号。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zh-CN" altLang="en-US" sz="2800" dirty="0"/>
              <a:t>数据不仅仅包括整型、实数型等数值类型，还包括字符及声音、图像、视频等非数类型。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zh-CN" altLang="en-US" sz="2800" dirty="0"/>
              <a:t>数据就是符号，而且这些符号具备两个前提：</a:t>
            </a:r>
            <a:endParaRPr lang="en-US" altLang="zh-CN" sz="2800" dirty="0"/>
          </a:p>
          <a:p>
            <a:pPr lvl="1"/>
            <a:r>
              <a:rPr lang="zh-CN" altLang="en-US" sz="2400" dirty="0"/>
              <a:t>可以输入到计算机中</a:t>
            </a:r>
            <a:endParaRPr lang="en-US" altLang="zh-CN" sz="2400" dirty="0"/>
          </a:p>
          <a:p>
            <a:pPr lvl="1"/>
            <a:r>
              <a:rPr lang="zh-CN" altLang="en-US" sz="2400" dirty="0"/>
              <a:t>能被计算机程序处理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FA19E932-5CBE-41F0-90F7-08C12E97AC97}"/>
              </a:ext>
            </a:extLst>
          </p:cNvPr>
          <p:cNvSpPr txBox="1">
            <a:spLocks noChangeArrowheads="1"/>
          </p:cNvSpPr>
          <p:nvPr/>
        </p:nvSpPr>
        <p:spPr>
          <a:xfrm>
            <a:off x="914599" y="116633"/>
            <a:ext cx="4968552" cy="576064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/>
            <a:r>
              <a:rPr lang="zh-CN" altLang="en-US" sz="40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计算机中的数据</a:t>
            </a:r>
          </a:p>
        </p:txBody>
      </p:sp>
    </p:spTree>
    <p:extLst>
      <p:ext uri="{BB962C8B-B14F-4D97-AF65-F5344CB8AC3E}">
        <p14:creationId xmlns:p14="http://schemas.microsoft.com/office/powerpoint/2010/main" val="3577779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091E88F-87C7-4C26-A4A6-38D99755D0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9896" y="1052737"/>
            <a:ext cx="10945590" cy="2232247"/>
          </a:xfrm>
        </p:spPr>
        <p:txBody>
          <a:bodyPr/>
          <a:lstStyle/>
          <a:p>
            <a:r>
              <a:rPr lang="zh-CN" altLang="en-US" sz="2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数据元素</a:t>
            </a:r>
            <a:r>
              <a:rPr lang="zh-CN" altLang="en-US" sz="2400" dirty="0"/>
              <a:t>：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是组成数据的、有一定意义的基本单位，在计算中通常作为整体处理，也被称为记录。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数据项</a:t>
            </a:r>
            <a:r>
              <a:rPr lang="zh-CN" altLang="en-US" sz="2400" dirty="0"/>
              <a:t>：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一个数据元素可以有若干个数据项组成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r>
              <a:rPr lang="zh-CN" altLang="en-US" sz="2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数据对象</a:t>
            </a:r>
            <a:r>
              <a:rPr lang="zh-CN" altLang="en-US" sz="2400" dirty="0"/>
              <a:t>：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是相同的数据元素的集合，是数据的子集。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数据结构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：是相互之间存在一种或多种特定关系的数据元素的集合。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FA19E932-5CBE-41F0-90F7-08C12E97AC97}"/>
              </a:ext>
            </a:extLst>
          </p:cNvPr>
          <p:cNvSpPr txBox="1">
            <a:spLocks noChangeArrowheads="1"/>
          </p:cNvSpPr>
          <p:nvPr/>
        </p:nvSpPr>
        <p:spPr>
          <a:xfrm>
            <a:off x="914599" y="116632"/>
            <a:ext cx="6696744" cy="63090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/>
            <a:r>
              <a:rPr lang="zh-CN" altLang="en-US" sz="40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基本概念及术语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AD428C20-C5DA-4CF5-98FE-55D7D31ACCF2}"/>
              </a:ext>
            </a:extLst>
          </p:cNvPr>
          <p:cNvGrpSpPr/>
          <p:nvPr/>
        </p:nvGrpSpPr>
        <p:grpSpPr>
          <a:xfrm>
            <a:off x="719301" y="3717904"/>
            <a:ext cx="10816185" cy="2303384"/>
            <a:chOff x="719301" y="3429872"/>
            <a:chExt cx="10816185" cy="2303384"/>
          </a:xfrm>
        </p:grpSpPr>
        <p:sp>
          <p:nvSpPr>
            <p:cNvPr id="2" name="矩形: 圆角 1">
              <a:extLst>
                <a:ext uri="{FF2B5EF4-FFF2-40B4-BE49-F238E27FC236}">
                  <a16:creationId xmlns:a16="http://schemas.microsoft.com/office/drawing/2014/main" id="{3D23452D-8F9D-47CB-8EC0-B35BCBC3B1C8}"/>
                </a:ext>
              </a:extLst>
            </p:cNvPr>
            <p:cNvSpPr/>
            <p:nvPr/>
          </p:nvSpPr>
          <p:spPr>
            <a:xfrm>
              <a:off x="735486" y="3429872"/>
              <a:ext cx="10800000" cy="72000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数据对象</a:t>
              </a:r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C4E019E0-2D4F-41A7-801A-4A386C71107D}"/>
                </a:ext>
              </a:extLst>
            </p:cNvPr>
            <p:cNvSpPr/>
            <p:nvPr/>
          </p:nvSpPr>
          <p:spPr>
            <a:xfrm>
              <a:off x="719302" y="4221960"/>
              <a:ext cx="2628000" cy="720000"/>
            </a:xfrm>
            <a:prstGeom prst="round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数据元素</a:t>
              </a:r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D8CB138B-9980-481F-8802-0E523170943A}"/>
                </a:ext>
              </a:extLst>
            </p:cNvPr>
            <p:cNvSpPr/>
            <p:nvPr/>
          </p:nvSpPr>
          <p:spPr>
            <a:xfrm>
              <a:off x="3448697" y="4221960"/>
              <a:ext cx="2628000" cy="720000"/>
            </a:xfrm>
            <a:prstGeom prst="round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数据元素</a:t>
              </a:r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D69F087A-61F7-478E-8A15-1A9EC7D527E6}"/>
                </a:ext>
              </a:extLst>
            </p:cNvPr>
            <p:cNvSpPr/>
            <p:nvPr/>
          </p:nvSpPr>
          <p:spPr>
            <a:xfrm>
              <a:off x="6178092" y="4225617"/>
              <a:ext cx="2628000" cy="720000"/>
            </a:xfrm>
            <a:prstGeom prst="round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数据元素</a:t>
              </a:r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16D6B678-A174-4A50-ACC3-DBB1E0E73A48}"/>
                </a:ext>
              </a:extLst>
            </p:cNvPr>
            <p:cNvSpPr/>
            <p:nvPr/>
          </p:nvSpPr>
          <p:spPr>
            <a:xfrm>
              <a:off x="8907486" y="4221960"/>
              <a:ext cx="2628000" cy="720000"/>
            </a:xfrm>
            <a:prstGeom prst="round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数据元素</a:t>
              </a:r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6BD514A4-C697-4B6A-A58A-F213936912F3}"/>
                </a:ext>
              </a:extLst>
            </p:cNvPr>
            <p:cNvSpPr/>
            <p:nvPr/>
          </p:nvSpPr>
          <p:spPr>
            <a:xfrm>
              <a:off x="719301" y="5013256"/>
              <a:ext cx="846000" cy="72000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/>
                <a:t>数据</a:t>
              </a:r>
              <a:endParaRPr lang="en-US" altLang="zh-CN" sz="1800" dirty="0"/>
            </a:p>
            <a:p>
              <a:pPr algn="ctr"/>
              <a:r>
                <a:rPr lang="zh-CN" altLang="en-US" sz="1800" dirty="0"/>
                <a:t>项</a:t>
              </a:r>
              <a:r>
                <a:rPr lang="en-US" altLang="zh-CN" sz="1800" dirty="0"/>
                <a:t>1</a:t>
              </a:r>
              <a:endParaRPr lang="zh-CN" altLang="en-US" sz="1800" dirty="0"/>
            </a:p>
          </p:txBody>
        </p:sp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2E3ACE99-3193-4237-B390-5496F23C88F9}"/>
                </a:ext>
              </a:extLst>
            </p:cNvPr>
            <p:cNvSpPr/>
            <p:nvPr/>
          </p:nvSpPr>
          <p:spPr>
            <a:xfrm>
              <a:off x="1609038" y="5013256"/>
              <a:ext cx="846000" cy="72000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/>
                <a:t>数据项</a:t>
              </a:r>
              <a:r>
                <a:rPr lang="en-US" altLang="zh-CN" sz="1800" dirty="0"/>
                <a:t>2</a:t>
              </a:r>
              <a:endParaRPr lang="zh-CN" altLang="en-US" sz="1800" dirty="0"/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0E89DDFE-91C3-49DA-9697-3BBB1BB374A3}"/>
                </a:ext>
              </a:extLst>
            </p:cNvPr>
            <p:cNvSpPr/>
            <p:nvPr/>
          </p:nvSpPr>
          <p:spPr>
            <a:xfrm>
              <a:off x="2501302" y="5013256"/>
              <a:ext cx="846000" cy="72000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/>
                <a:t>数据项</a:t>
              </a:r>
              <a:r>
                <a:rPr lang="en-US" altLang="zh-CN" sz="1800" dirty="0"/>
                <a:t>3</a:t>
              </a:r>
              <a:endParaRPr lang="zh-CN" altLang="en-US" sz="1800" dirty="0"/>
            </a:p>
          </p:txBody>
        </p:sp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43F41BDF-8778-47AE-9B9E-31BF74773280}"/>
                </a:ext>
              </a:extLst>
            </p:cNvPr>
            <p:cNvSpPr/>
            <p:nvPr/>
          </p:nvSpPr>
          <p:spPr>
            <a:xfrm>
              <a:off x="3471174" y="5013256"/>
              <a:ext cx="846000" cy="72000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/>
                <a:t>数据</a:t>
              </a:r>
              <a:endParaRPr lang="en-US" altLang="zh-CN" sz="1800" dirty="0"/>
            </a:p>
            <a:p>
              <a:pPr algn="ctr"/>
              <a:r>
                <a:rPr lang="zh-CN" altLang="en-US" sz="1800" dirty="0"/>
                <a:t>项</a:t>
              </a:r>
              <a:r>
                <a:rPr lang="en-US" altLang="zh-CN" sz="1800" dirty="0"/>
                <a:t>1</a:t>
              </a:r>
              <a:endParaRPr lang="zh-CN" altLang="en-US" sz="1800" dirty="0"/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4946A6EB-2DEA-4090-9DDB-BDFD8C8ABF1E}"/>
                </a:ext>
              </a:extLst>
            </p:cNvPr>
            <p:cNvSpPr/>
            <p:nvPr/>
          </p:nvSpPr>
          <p:spPr>
            <a:xfrm>
              <a:off x="4360911" y="5013256"/>
              <a:ext cx="846000" cy="72000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/>
                <a:t>数据项</a:t>
              </a:r>
              <a:r>
                <a:rPr lang="en-US" altLang="zh-CN" sz="1800" dirty="0"/>
                <a:t>2</a:t>
              </a:r>
              <a:endParaRPr lang="zh-CN" altLang="en-US" sz="1800" dirty="0"/>
            </a:p>
          </p:txBody>
        </p:sp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70A5CDB7-2F8C-4172-9E01-CB1B70392F2C}"/>
                </a:ext>
              </a:extLst>
            </p:cNvPr>
            <p:cNvSpPr/>
            <p:nvPr/>
          </p:nvSpPr>
          <p:spPr>
            <a:xfrm>
              <a:off x="5253175" y="5013256"/>
              <a:ext cx="846000" cy="72000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/>
                <a:t>数据项</a:t>
              </a:r>
              <a:r>
                <a:rPr lang="en-US" altLang="zh-CN" sz="1800" dirty="0"/>
                <a:t>3</a:t>
              </a:r>
              <a:endParaRPr lang="zh-CN" altLang="en-US" sz="1800" dirty="0"/>
            </a:p>
          </p:txBody>
        </p:sp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8A2148C6-B3BF-42A2-9701-C14F53F6A9CC}"/>
                </a:ext>
              </a:extLst>
            </p:cNvPr>
            <p:cNvSpPr/>
            <p:nvPr/>
          </p:nvSpPr>
          <p:spPr>
            <a:xfrm>
              <a:off x="6206210" y="5013256"/>
              <a:ext cx="846000" cy="72000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/>
                <a:t>数据</a:t>
              </a:r>
              <a:endParaRPr lang="en-US" altLang="zh-CN" sz="1800" dirty="0"/>
            </a:p>
            <a:p>
              <a:pPr algn="ctr"/>
              <a:r>
                <a:rPr lang="zh-CN" altLang="en-US" sz="1800" dirty="0"/>
                <a:t>项</a:t>
              </a:r>
              <a:r>
                <a:rPr lang="en-US" altLang="zh-CN" sz="1800" dirty="0"/>
                <a:t>1</a:t>
              </a:r>
              <a:endParaRPr lang="zh-CN" altLang="en-US" sz="1800" dirty="0"/>
            </a:p>
          </p:txBody>
        </p:sp>
        <p:sp>
          <p:nvSpPr>
            <p:cNvPr id="20" name="矩形: 圆角 19">
              <a:extLst>
                <a:ext uri="{FF2B5EF4-FFF2-40B4-BE49-F238E27FC236}">
                  <a16:creationId xmlns:a16="http://schemas.microsoft.com/office/drawing/2014/main" id="{4E1EE53B-D2E7-4980-BC72-B6A4A7DDF539}"/>
                </a:ext>
              </a:extLst>
            </p:cNvPr>
            <p:cNvSpPr/>
            <p:nvPr/>
          </p:nvSpPr>
          <p:spPr>
            <a:xfrm>
              <a:off x="7095947" y="5013256"/>
              <a:ext cx="846000" cy="72000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/>
                <a:t>数据项</a:t>
              </a:r>
              <a:r>
                <a:rPr lang="en-US" altLang="zh-CN" sz="1800" dirty="0"/>
                <a:t>2</a:t>
              </a:r>
              <a:endParaRPr lang="zh-CN" altLang="en-US" sz="1800" dirty="0"/>
            </a:p>
          </p:txBody>
        </p:sp>
        <p:sp>
          <p:nvSpPr>
            <p:cNvPr id="21" name="矩形: 圆角 20">
              <a:extLst>
                <a:ext uri="{FF2B5EF4-FFF2-40B4-BE49-F238E27FC236}">
                  <a16:creationId xmlns:a16="http://schemas.microsoft.com/office/drawing/2014/main" id="{E5C1A5AA-F39B-4F11-AA39-7BB7E3A5A4B6}"/>
                </a:ext>
              </a:extLst>
            </p:cNvPr>
            <p:cNvSpPr/>
            <p:nvPr/>
          </p:nvSpPr>
          <p:spPr>
            <a:xfrm>
              <a:off x="7988211" y="5013256"/>
              <a:ext cx="846000" cy="72000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/>
                <a:t>数据项</a:t>
              </a:r>
              <a:r>
                <a:rPr lang="en-US" altLang="zh-CN" sz="1800" dirty="0"/>
                <a:t>3</a:t>
              </a:r>
              <a:endParaRPr lang="zh-CN" altLang="en-US" sz="1800" dirty="0"/>
            </a:p>
          </p:txBody>
        </p:sp>
        <p:sp>
          <p:nvSpPr>
            <p:cNvPr id="22" name="矩形: 圆角 21">
              <a:extLst>
                <a:ext uri="{FF2B5EF4-FFF2-40B4-BE49-F238E27FC236}">
                  <a16:creationId xmlns:a16="http://schemas.microsoft.com/office/drawing/2014/main" id="{784B8602-08E4-4432-97CE-4E72833C43A8}"/>
                </a:ext>
              </a:extLst>
            </p:cNvPr>
            <p:cNvSpPr/>
            <p:nvPr/>
          </p:nvSpPr>
          <p:spPr>
            <a:xfrm>
              <a:off x="8907485" y="5013256"/>
              <a:ext cx="846000" cy="72000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/>
                <a:t>数据</a:t>
              </a:r>
              <a:endParaRPr lang="en-US" altLang="zh-CN" sz="1800" dirty="0"/>
            </a:p>
            <a:p>
              <a:pPr algn="ctr"/>
              <a:r>
                <a:rPr lang="zh-CN" altLang="en-US" sz="1800" dirty="0"/>
                <a:t>项</a:t>
              </a:r>
              <a:r>
                <a:rPr lang="en-US" altLang="zh-CN" sz="1800" dirty="0"/>
                <a:t>1</a:t>
              </a:r>
              <a:endParaRPr lang="zh-CN" altLang="en-US" sz="1800" dirty="0"/>
            </a:p>
          </p:txBody>
        </p:sp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id="{B45E0132-063F-4E07-8280-79313BC51547}"/>
                </a:ext>
              </a:extLst>
            </p:cNvPr>
            <p:cNvSpPr/>
            <p:nvPr/>
          </p:nvSpPr>
          <p:spPr>
            <a:xfrm>
              <a:off x="9797222" y="5013256"/>
              <a:ext cx="846000" cy="72000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/>
                <a:t>数据项</a:t>
              </a:r>
              <a:r>
                <a:rPr lang="en-US" altLang="zh-CN" sz="1800" dirty="0"/>
                <a:t>2</a:t>
              </a:r>
              <a:endParaRPr lang="zh-CN" altLang="en-US" sz="1800" dirty="0"/>
            </a:p>
          </p:txBody>
        </p:sp>
        <p:sp>
          <p:nvSpPr>
            <p:cNvPr id="24" name="矩形: 圆角 23">
              <a:extLst>
                <a:ext uri="{FF2B5EF4-FFF2-40B4-BE49-F238E27FC236}">
                  <a16:creationId xmlns:a16="http://schemas.microsoft.com/office/drawing/2014/main" id="{00A1E8A1-BA95-47D2-8370-7B05802F294E}"/>
                </a:ext>
              </a:extLst>
            </p:cNvPr>
            <p:cNvSpPr/>
            <p:nvPr/>
          </p:nvSpPr>
          <p:spPr>
            <a:xfrm>
              <a:off x="10689486" y="5013256"/>
              <a:ext cx="846000" cy="72000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/>
                <a:t>数据项</a:t>
              </a:r>
              <a:r>
                <a:rPr lang="en-US" altLang="zh-CN" sz="1800" dirty="0"/>
                <a:t>3</a:t>
              </a:r>
              <a:endParaRPr lang="zh-CN" altLang="en-US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019194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FA19E932-5CBE-41F0-90F7-08C12E97AC97}"/>
              </a:ext>
            </a:extLst>
          </p:cNvPr>
          <p:cNvSpPr txBox="1">
            <a:spLocks noChangeArrowheads="1"/>
          </p:cNvSpPr>
          <p:nvPr/>
        </p:nvSpPr>
        <p:spPr>
          <a:xfrm>
            <a:off x="914599" y="116632"/>
            <a:ext cx="6696744" cy="63090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/>
            <a:r>
              <a:rPr lang="zh-CN" altLang="en-US" sz="40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数据结构 </a:t>
            </a:r>
            <a:r>
              <a:rPr lang="en-US" altLang="zh-CN" sz="40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40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逻辑结构</a:t>
            </a:r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8A34F684-9B56-4043-BC8C-3040510A2891}"/>
              </a:ext>
            </a:extLst>
          </p:cNvPr>
          <p:cNvSpPr/>
          <p:nvPr/>
        </p:nvSpPr>
        <p:spPr>
          <a:xfrm>
            <a:off x="626567" y="4683415"/>
            <a:ext cx="576064" cy="576062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B8BA7A64-E5D4-4F4A-8B43-C64E0A836689}"/>
              </a:ext>
            </a:extLst>
          </p:cNvPr>
          <p:cNvSpPr/>
          <p:nvPr/>
        </p:nvSpPr>
        <p:spPr>
          <a:xfrm>
            <a:off x="1418655" y="4683415"/>
            <a:ext cx="576064" cy="576062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DFE1346A-E3FB-4A3D-969B-A34A96CD8B7C}"/>
              </a:ext>
            </a:extLst>
          </p:cNvPr>
          <p:cNvCxnSpPr/>
          <p:nvPr/>
        </p:nvCxnSpPr>
        <p:spPr>
          <a:xfrm>
            <a:off x="1202631" y="4971446"/>
            <a:ext cx="216024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椭圆 54">
            <a:extLst>
              <a:ext uri="{FF2B5EF4-FFF2-40B4-BE49-F238E27FC236}">
                <a16:creationId xmlns:a16="http://schemas.microsoft.com/office/drawing/2014/main" id="{A23093D2-1879-40E6-90F6-4769CAAB59BF}"/>
              </a:ext>
            </a:extLst>
          </p:cNvPr>
          <p:cNvSpPr/>
          <p:nvPr/>
        </p:nvSpPr>
        <p:spPr>
          <a:xfrm>
            <a:off x="2217335" y="4683415"/>
            <a:ext cx="576064" cy="576062"/>
          </a:xfrm>
          <a:prstGeom prst="ellipse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80000">
                <a:schemeClr val="accent5">
                  <a:shade val="93000"/>
                  <a:satMod val="130000"/>
                </a:schemeClr>
              </a:gs>
              <a:gs pos="100000">
                <a:schemeClr val="accent5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B3484992-BFA0-4475-BEDC-77DD753D80D0}"/>
              </a:ext>
            </a:extLst>
          </p:cNvPr>
          <p:cNvCxnSpPr/>
          <p:nvPr/>
        </p:nvCxnSpPr>
        <p:spPr>
          <a:xfrm flipV="1">
            <a:off x="2001311" y="4969714"/>
            <a:ext cx="216024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椭圆 56">
            <a:extLst>
              <a:ext uri="{FF2B5EF4-FFF2-40B4-BE49-F238E27FC236}">
                <a16:creationId xmlns:a16="http://schemas.microsoft.com/office/drawing/2014/main" id="{6E18F57F-01E5-47D1-BA28-5D3582F21EB9}"/>
              </a:ext>
            </a:extLst>
          </p:cNvPr>
          <p:cNvSpPr/>
          <p:nvPr/>
        </p:nvSpPr>
        <p:spPr>
          <a:xfrm>
            <a:off x="3016015" y="4683415"/>
            <a:ext cx="576064" cy="576062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DF41110A-767A-480E-B01A-FD7598885F6E}"/>
              </a:ext>
            </a:extLst>
          </p:cNvPr>
          <p:cNvCxnSpPr/>
          <p:nvPr/>
        </p:nvCxnSpPr>
        <p:spPr>
          <a:xfrm flipV="1">
            <a:off x="2799991" y="4962787"/>
            <a:ext cx="216024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椭圆 58">
            <a:extLst>
              <a:ext uri="{FF2B5EF4-FFF2-40B4-BE49-F238E27FC236}">
                <a16:creationId xmlns:a16="http://schemas.microsoft.com/office/drawing/2014/main" id="{29B3E17B-34E9-4DCE-9A4D-B79A46C12CF2}"/>
              </a:ext>
            </a:extLst>
          </p:cNvPr>
          <p:cNvSpPr/>
          <p:nvPr/>
        </p:nvSpPr>
        <p:spPr>
          <a:xfrm>
            <a:off x="3808103" y="4683415"/>
            <a:ext cx="576064" cy="576062"/>
          </a:xfrm>
          <a:prstGeom prst="ellipse">
            <a:avLst/>
          </a:prstGeom>
          <a:solidFill>
            <a:srgbClr val="FFC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4696B8EF-9AD4-455C-AAEC-EDBF6843DF6D}"/>
              </a:ext>
            </a:extLst>
          </p:cNvPr>
          <p:cNvCxnSpPr/>
          <p:nvPr/>
        </p:nvCxnSpPr>
        <p:spPr>
          <a:xfrm flipV="1">
            <a:off x="3592079" y="4956306"/>
            <a:ext cx="21600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43C37A88-F1AD-4454-B723-17686345E40A}"/>
              </a:ext>
            </a:extLst>
          </p:cNvPr>
          <p:cNvCxnSpPr>
            <a:cxnSpLocks/>
          </p:cNvCxnSpPr>
          <p:nvPr/>
        </p:nvCxnSpPr>
        <p:spPr>
          <a:xfrm>
            <a:off x="4082951" y="5276638"/>
            <a:ext cx="0" cy="24059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椭圆 61">
            <a:extLst>
              <a:ext uri="{FF2B5EF4-FFF2-40B4-BE49-F238E27FC236}">
                <a16:creationId xmlns:a16="http://schemas.microsoft.com/office/drawing/2014/main" id="{B4683F7E-7944-480D-BAC4-2C051CD3BB5A}"/>
              </a:ext>
            </a:extLst>
          </p:cNvPr>
          <p:cNvSpPr/>
          <p:nvPr/>
        </p:nvSpPr>
        <p:spPr>
          <a:xfrm>
            <a:off x="3808103" y="5561002"/>
            <a:ext cx="576064" cy="576062"/>
          </a:xfrm>
          <a:prstGeom prst="ellipse">
            <a:avLst/>
          </a:prstGeom>
          <a:solidFill>
            <a:schemeClr val="accent1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6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3" name="椭圆 62">
            <a:extLst>
              <a:ext uri="{FF2B5EF4-FFF2-40B4-BE49-F238E27FC236}">
                <a16:creationId xmlns:a16="http://schemas.microsoft.com/office/drawing/2014/main" id="{4E6E4650-2AC3-465E-8F03-A62187B26A81}"/>
              </a:ext>
            </a:extLst>
          </p:cNvPr>
          <p:cNvSpPr/>
          <p:nvPr/>
        </p:nvSpPr>
        <p:spPr>
          <a:xfrm>
            <a:off x="3016015" y="5561002"/>
            <a:ext cx="576064" cy="576062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7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17768257-A393-40FF-A409-04727A786AA6}"/>
              </a:ext>
            </a:extLst>
          </p:cNvPr>
          <p:cNvCxnSpPr/>
          <p:nvPr/>
        </p:nvCxnSpPr>
        <p:spPr>
          <a:xfrm flipV="1">
            <a:off x="3592079" y="5849033"/>
            <a:ext cx="21600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椭圆 64">
            <a:extLst>
              <a:ext uri="{FF2B5EF4-FFF2-40B4-BE49-F238E27FC236}">
                <a16:creationId xmlns:a16="http://schemas.microsoft.com/office/drawing/2014/main" id="{C0EF1C81-A01E-41DF-874B-179BE44D1A4A}"/>
              </a:ext>
            </a:extLst>
          </p:cNvPr>
          <p:cNvSpPr/>
          <p:nvPr/>
        </p:nvSpPr>
        <p:spPr>
          <a:xfrm>
            <a:off x="2217335" y="5561002"/>
            <a:ext cx="576064" cy="576062"/>
          </a:xfrm>
          <a:prstGeom prst="ellipse">
            <a:avLst/>
          </a:prstGeom>
          <a:solidFill>
            <a:srgbClr val="7030A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A77FD3F2-F3E8-4DBB-AE92-E5476871E5EE}"/>
              </a:ext>
            </a:extLst>
          </p:cNvPr>
          <p:cNvCxnSpPr/>
          <p:nvPr/>
        </p:nvCxnSpPr>
        <p:spPr>
          <a:xfrm flipV="1">
            <a:off x="2793399" y="5849033"/>
            <a:ext cx="21600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椭圆 66">
            <a:extLst>
              <a:ext uri="{FF2B5EF4-FFF2-40B4-BE49-F238E27FC236}">
                <a16:creationId xmlns:a16="http://schemas.microsoft.com/office/drawing/2014/main" id="{6816BC1C-6E55-4D53-A504-71ADACB5993D}"/>
              </a:ext>
            </a:extLst>
          </p:cNvPr>
          <p:cNvSpPr/>
          <p:nvPr/>
        </p:nvSpPr>
        <p:spPr>
          <a:xfrm>
            <a:off x="757399" y="2203652"/>
            <a:ext cx="576064" cy="576062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8" name="椭圆 67">
            <a:extLst>
              <a:ext uri="{FF2B5EF4-FFF2-40B4-BE49-F238E27FC236}">
                <a16:creationId xmlns:a16="http://schemas.microsoft.com/office/drawing/2014/main" id="{40328FD0-898D-4811-B07F-D42D1141E60D}"/>
              </a:ext>
            </a:extLst>
          </p:cNvPr>
          <p:cNvSpPr/>
          <p:nvPr/>
        </p:nvSpPr>
        <p:spPr>
          <a:xfrm>
            <a:off x="1713279" y="2417843"/>
            <a:ext cx="576064" cy="576062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0" name="椭圆 69">
            <a:extLst>
              <a:ext uri="{FF2B5EF4-FFF2-40B4-BE49-F238E27FC236}">
                <a16:creationId xmlns:a16="http://schemas.microsoft.com/office/drawing/2014/main" id="{474DD623-FD56-400B-9EC1-41D659954F5C}"/>
              </a:ext>
            </a:extLst>
          </p:cNvPr>
          <p:cNvSpPr/>
          <p:nvPr/>
        </p:nvSpPr>
        <p:spPr>
          <a:xfrm>
            <a:off x="2270253" y="1782387"/>
            <a:ext cx="576064" cy="576062"/>
          </a:xfrm>
          <a:prstGeom prst="ellipse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80000">
                <a:schemeClr val="accent5">
                  <a:shade val="93000"/>
                  <a:satMod val="130000"/>
                </a:schemeClr>
              </a:gs>
              <a:gs pos="100000">
                <a:schemeClr val="accent5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2" name="椭圆 71">
            <a:extLst>
              <a:ext uri="{FF2B5EF4-FFF2-40B4-BE49-F238E27FC236}">
                <a16:creationId xmlns:a16="http://schemas.microsoft.com/office/drawing/2014/main" id="{25A2B14A-FDDA-4C0B-9973-90E4E2BBC854}"/>
              </a:ext>
            </a:extLst>
          </p:cNvPr>
          <p:cNvSpPr/>
          <p:nvPr/>
        </p:nvSpPr>
        <p:spPr>
          <a:xfrm>
            <a:off x="2908003" y="2443404"/>
            <a:ext cx="576064" cy="576062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4" name="椭圆 73">
            <a:extLst>
              <a:ext uri="{FF2B5EF4-FFF2-40B4-BE49-F238E27FC236}">
                <a16:creationId xmlns:a16="http://schemas.microsoft.com/office/drawing/2014/main" id="{65DC84CA-91CB-4193-B51E-A475C3538B0C}"/>
              </a:ext>
            </a:extLst>
          </p:cNvPr>
          <p:cNvSpPr/>
          <p:nvPr/>
        </p:nvSpPr>
        <p:spPr>
          <a:xfrm>
            <a:off x="3767848" y="2053068"/>
            <a:ext cx="576064" cy="576062"/>
          </a:xfrm>
          <a:prstGeom prst="ellipse">
            <a:avLst/>
          </a:prstGeom>
          <a:solidFill>
            <a:srgbClr val="FFC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7" name="椭圆 76">
            <a:extLst>
              <a:ext uri="{FF2B5EF4-FFF2-40B4-BE49-F238E27FC236}">
                <a16:creationId xmlns:a16="http://schemas.microsoft.com/office/drawing/2014/main" id="{CCBCE428-0C2E-43F1-90C0-882C14F19B42}"/>
              </a:ext>
            </a:extLst>
          </p:cNvPr>
          <p:cNvSpPr/>
          <p:nvPr/>
        </p:nvSpPr>
        <p:spPr>
          <a:xfrm>
            <a:off x="3412047" y="3224226"/>
            <a:ext cx="576064" cy="576062"/>
          </a:xfrm>
          <a:prstGeom prst="ellipse">
            <a:avLst/>
          </a:prstGeom>
          <a:solidFill>
            <a:schemeClr val="accent1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6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8" name="椭圆 77">
            <a:extLst>
              <a:ext uri="{FF2B5EF4-FFF2-40B4-BE49-F238E27FC236}">
                <a16:creationId xmlns:a16="http://schemas.microsoft.com/office/drawing/2014/main" id="{FD7C2595-6DC4-4435-A78C-7F427F93D10F}"/>
              </a:ext>
            </a:extLst>
          </p:cNvPr>
          <p:cNvSpPr/>
          <p:nvPr/>
        </p:nvSpPr>
        <p:spPr>
          <a:xfrm>
            <a:off x="2240836" y="3212082"/>
            <a:ext cx="576064" cy="576062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7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0" name="椭圆 79">
            <a:extLst>
              <a:ext uri="{FF2B5EF4-FFF2-40B4-BE49-F238E27FC236}">
                <a16:creationId xmlns:a16="http://schemas.microsoft.com/office/drawing/2014/main" id="{C02619B0-8B46-46E9-BB29-A768D2834951}"/>
              </a:ext>
            </a:extLst>
          </p:cNvPr>
          <p:cNvSpPr/>
          <p:nvPr/>
        </p:nvSpPr>
        <p:spPr>
          <a:xfrm>
            <a:off x="1263163" y="3206799"/>
            <a:ext cx="576064" cy="576062"/>
          </a:xfrm>
          <a:prstGeom prst="ellipse">
            <a:avLst/>
          </a:prstGeom>
          <a:solidFill>
            <a:srgbClr val="7030A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37BAE52A-B094-4000-B166-336FD0BD3F76}"/>
              </a:ext>
            </a:extLst>
          </p:cNvPr>
          <p:cNvSpPr/>
          <p:nvPr/>
        </p:nvSpPr>
        <p:spPr>
          <a:xfrm>
            <a:off x="482551" y="1514044"/>
            <a:ext cx="4257151" cy="264708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椭圆 82">
            <a:extLst>
              <a:ext uri="{FF2B5EF4-FFF2-40B4-BE49-F238E27FC236}">
                <a16:creationId xmlns:a16="http://schemas.microsoft.com/office/drawing/2014/main" id="{FAFD92EA-50D7-41B2-B327-87B26EDBECBF}"/>
              </a:ext>
            </a:extLst>
          </p:cNvPr>
          <p:cNvSpPr/>
          <p:nvPr/>
        </p:nvSpPr>
        <p:spPr>
          <a:xfrm>
            <a:off x="7014834" y="2377459"/>
            <a:ext cx="576064" cy="576062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4" name="椭圆 83">
            <a:extLst>
              <a:ext uri="{FF2B5EF4-FFF2-40B4-BE49-F238E27FC236}">
                <a16:creationId xmlns:a16="http://schemas.microsoft.com/office/drawing/2014/main" id="{2C405E05-F898-463F-99A8-015AD1455F99}"/>
              </a:ext>
            </a:extLst>
          </p:cNvPr>
          <p:cNvSpPr/>
          <p:nvPr/>
        </p:nvSpPr>
        <p:spPr>
          <a:xfrm>
            <a:off x="8464971" y="2564216"/>
            <a:ext cx="576064" cy="576062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5" name="椭圆 84">
            <a:extLst>
              <a:ext uri="{FF2B5EF4-FFF2-40B4-BE49-F238E27FC236}">
                <a16:creationId xmlns:a16="http://schemas.microsoft.com/office/drawing/2014/main" id="{45B805DD-404E-4F80-910C-E729EBF5796F}"/>
              </a:ext>
            </a:extLst>
          </p:cNvPr>
          <p:cNvSpPr/>
          <p:nvPr/>
        </p:nvSpPr>
        <p:spPr>
          <a:xfrm>
            <a:off x="8307922" y="1525825"/>
            <a:ext cx="576064" cy="576062"/>
          </a:xfrm>
          <a:prstGeom prst="ellipse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80000">
                <a:schemeClr val="accent5">
                  <a:shade val="93000"/>
                  <a:satMod val="130000"/>
                </a:schemeClr>
              </a:gs>
              <a:gs pos="100000">
                <a:schemeClr val="accent5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6" name="椭圆 85">
            <a:extLst>
              <a:ext uri="{FF2B5EF4-FFF2-40B4-BE49-F238E27FC236}">
                <a16:creationId xmlns:a16="http://schemas.microsoft.com/office/drawing/2014/main" id="{D5ADAFA7-0FC7-4AAB-B5C0-1C044D917E85}"/>
              </a:ext>
            </a:extLst>
          </p:cNvPr>
          <p:cNvSpPr/>
          <p:nvPr/>
        </p:nvSpPr>
        <p:spPr>
          <a:xfrm>
            <a:off x="10396154" y="2581377"/>
            <a:ext cx="576064" cy="576062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7" name="椭圆 86">
            <a:extLst>
              <a:ext uri="{FF2B5EF4-FFF2-40B4-BE49-F238E27FC236}">
                <a16:creationId xmlns:a16="http://schemas.microsoft.com/office/drawing/2014/main" id="{0CBA949B-56DF-4BE0-B207-E6CDD90E1636}"/>
              </a:ext>
            </a:extLst>
          </p:cNvPr>
          <p:cNvSpPr/>
          <p:nvPr/>
        </p:nvSpPr>
        <p:spPr>
          <a:xfrm>
            <a:off x="9607743" y="1801397"/>
            <a:ext cx="576064" cy="576062"/>
          </a:xfrm>
          <a:prstGeom prst="ellipse">
            <a:avLst/>
          </a:prstGeom>
          <a:solidFill>
            <a:srgbClr val="FFC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8" name="椭圆 87">
            <a:extLst>
              <a:ext uri="{FF2B5EF4-FFF2-40B4-BE49-F238E27FC236}">
                <a16:creationId xmlns:a16="http://schemas.microsoft.com/office/drawing/2014/main" id="{CE54FC2A-06B9-42D4-A560-78303E6A7246}"/>
              </a:ext>
            </a:extLst>
          </p:cNvPr>
          <p:cNvSpPr/>
          <p:nvPr/>
        </p:nvSpPr>
        <p:spPr>
          <a:xfrm>
            <a:off x="9669482" y="3398033"/>
            <a:ext cx="576064" cy="576062"/>
          </a:xfrm>
          <a:prstGeom prst="ellipse">
            <a:avLst/>
          </a:prstGeom>
          <a:solidFill>
            <a:schemeClr val="accent1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6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9" name="椭圆 88">
            <a:extLst>
              <a:ext uri="{FF2B5EF4-FFF2-40B4-BE49-F238E27FC236}">
                <a16:creationId xmlns:a16="http://schemas.microsoft.com/office/drawing/2014/main" id="{68D73EA3-D96F-4221-B2B9-D6BF66EDF02A}"/>
              </a:ext>
            </a:extLst>
          </p:cNvPr>
          <p:cNvSpPr/>
          <p:nvPr/>
        </p:nvSpPr>
        <p:spPr>
          <a:xfrm>
            <a:off x="8589362" y="3610073"/>
            <a:ext cx="576064" cy="576062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7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0" name="椭圆 89">
            <a:extLst>
              <a:ext uri="{FF2B5EF4-FFF2-40B4-BE49-F238E27FC236}">
                <a16:creationId xmlns:a16="http://schemas.microsoft.com/office/drawing/2014/main" id="{43B57614-8967-4F69-AFFD-BB3493678A16}"/>
              </a:ext>
            </a:extLst>
          </p:cNvPr>
          <p:cNvSpPr/>
          <p:nvPr/>
        </p:nvSpPr>
        <p:spPr>
          <a:xfrm>
            <a:off x="7520598" y="3380606"/>
            <a:ext cx="576064" cy="576062"/>
          </a:xfrm>
          <a:prstGeom prst="ellipse">
            <a:avLst/>
          </a:prstGeom>
          <a:solidFill>
            <a:srgbClr val="7030A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91" name="直接连接符 90">
            <a:extLst>
              <a:ext uri="{FF2B5EF4-FFF2-40B4-BE49-F238E27FC236}">
                <a16:creationId xmlns:a16="http://schemas.microsoft.com/office/drawing/2014/main" id="{527B6F26-5B15-40BA-95F9-41DE485ABE05}"/>
              </a:ext>
            </a:extLst>
          </p:cNvPr>
          <p:cNvCxnSpPr>
            <a:cxnSpLocks/>
            <a:endCxn id="83" idx="7"/>
          </p:cNvCxnSpPr>
          <p:nvPr/>
        </p:nvCxnSpPr>
        <p:spPr>
          <a:xfrm flipH="1">
            <a:off x="7506535" y="1969131"/>
            <a:ext cx="838812" cy="49269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>
            <a:extLst>
              <a:ext uri="{FF2B5EF4-FFF2-40B4-BE49-F238E27FC236}">
                <a16:creationId xmlns:a16="http://schemas.microsoft.com/office/drawing/2014/main" id="{7EC1B522-24B7-4A19-A57F-0208CF63202A}"/>
              </a:ext>
            </a:extLst>
          </p:cNvPr>
          <p:cNvCxnSpPr>
            <a:cxnSpLocks/>
            <a:endCxn id="90" idx="1"/>
          </p:cNvCxnSpPr>
          <p:nvPr/>
        </p:nvCxnSpPr>
        <p:spPr>
          <a:xfrm>
            <a:off x="7371818" y="2953521"/>
            <a:ext cx="233143" cy="511447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>
            <a:extLst>
              <a:ext uri="{FF2B5EF4-FFF2-40B4-BE49-F238E27FC236}">
                <a16:creationId xmlns:a16="http://schemas.microsoft.com/office/drawing/2014/main" id="{B4A277F2-79B5-430B-8AC2-6DA41A1CDD80}"/>
              </a:ext>
            </a:extLst>
          </p:cNvPr>
          <p:cNvCxnSpPr>
            <a:cxnSpLocks/>
            <a:endCxn id="84" idx="0"/>
          </p:cNvCxnSpPr>
          <p:nvPr/>
        </p:nvCxnSpPr>
        <p:spPr>
          <a:xfrm>
            <a:off x="8667962" y="2081914"/>
            <a:ext cx="85041" cy="48230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>
            <a:extLst>
              <a:ext uri="{FF2B5EF4-FFF2-40B4-BE49-F238E27FC236}">
                <a16:creationId xmlns:a16="http://schemas.microsoft.com/office/drawing/2014/main" id="{FBFBAD57-2BE3-4F21-9C72-A9ADA296BEA4}"/>
              </a:ext>
            </a:extLst>
          </p:cNvPr>
          <p:cNvCxnSpPr>
            <a:cxnSpLocks/>
            <a:endCxn id="88" idx="0"/>
          </p:cNvCxnSpPr>
          <p:nvPr/>
        </p:nvCxnSpPr>
        <p:spPr>
          <a:xfrm>
            <a:off x="9915108" y="2405444"/>
            <a:ext cx="42406" cy="99258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>
            <a:extLst>
              <a:ext uri="{FF2B5EF4-FFF2-40B4-BE49-F238E27FC236}">
                <a16:creationId xmlns:a16="http://schemas.microsoft.com/office/drawing/2014/main" id="{418AD905-B6CB-4EA1-BCA8-114DE82BFA27}"/>
              </a:ext>
            </a:extLst>
          </p:cNvPr>
          <p:cNvCxnSpPr>
            <a:cxnSpLocks/>
            <a:endCxn id="87" idx="1"/>
          </p:cNvCxnSpPr>
          <p:nvPr/>
        </p:nvCxnSpPr>
        <p:spPr>
          <a:xfrm>
            <a:off x="8913473" y="1855196"/>
            <a:ext cx="778633" cy="3056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>
            <a:extLst>
              <a:ext uri="{FF2B5EF4-FFF2-40B4-BE49-F238E27FC236}">
                <a16:creationId xmlns:a16="http://schemas.microsoft.com/office/drawing/2014/main" id="{FF1B6585-21A6-4E01-A190-D89EDFE934C7}"/>
              </a:ext>
            </a:extLst>
          </p:cNvPr>
          <p:cNvCxnSpPr>
            <a:cxnSpLocks/>
            <a:endCxn id="84" idx="6"/>
          </p:cNvCxnSpPr>
          <p:nvPr/>
        </p:nvCxnSpPr>
        <p:spPr>
          <a:xfrm flipH="1">
            <a:off x="9041035" y="2377680"/>
            <a:ext cx="769700" cy="474567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连接符 102">
            <a:extLst>
              <a:ext uri="{FF2B5EF4-FFF2-40B4-BE49-F238E27FC236}">
                <a16:creationId xmlns:a16="http://schemas.microsoft.com/office/drawing/2014/main" id="{0C284639-4CFB-4032-A1AC-FCA5F7C42B87}"/>
              </a:ext>
            </a:extLst>
          </p:cNvPr>
          <p:cNvCxnSpPr>
            <a:cxnSpLocks/>
            <a:endCxn id="89" idx="2"/>
          </p:cNvCxnSpPr>
          <p:nvPr/>
        </p:nvCxnSpPr>
        <p:spPr>
          <a:xfrm>
            <a:off x="8096662" y="3732944"/>
            <a:ext cx="492700" cy="16516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>
            <a:extLst>
              <a:ext uri="{FF2B5EF4-FFF2-40B4-BE49-F238E27FC236}">
                <a16:creationId xmlns:a16="http://schemas.microsoft.com/office/drawing/2014/main" id="{B80D6DEB-00BA-443E-8110-FB88439E7205}"/>
              </a:ext>
            </a:extLst>
          </p:cNvPr>
          <p:cNvCxnSpPr>
            <a:cxnSpLocks/>
            <a:endCxn id="88" idx="7"/>
          </p:cNvCxnSpPr>
          <p:nvPr/>
        </p:nvCxnSpPr>
        <p:spPr>
          <a:xfrm flipH="1">
            <a:off x="10161183" y="3122936"/>
            <a:ext cx="367632" cy="35945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>
            <a:extLst>
              <a:ext uri="{FF2B5EF4-FFF2-40B4-BE49-F238E27FC236}">
                <a16:creationId xmlns:a16="http://schemas.microsoft.com/office/drawing/2014/main" id="{E288C172-C50C-49F4-A930-EFEF4AC34B0A}"/>
              </a:ext>
            </a:extLst>
          </p:cNvPr>
          <p:cNvCxnSpPr>
            <a:cxnSpLocks/>
            <a:stCxn id="84" idx="4"/>
            <a:endCxn id="89" idx="0"/>
          </p:cNvCxnSpPr>
          <p:nvPr/>
        </p:nvCxnSpPr>
        <p:spPr>
          <a:xfrm>
            <a:off x="8753003" y="3140278"/>
            <a:ext cx="124391" cy="469795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>
            <a:extLst>
              <a:ext uri="{FF2B5EF4-FFF2-40B4-BE49-F238E27FC236}">
                <a16:creationId xmlns:a16="http://schemas.microsoft.com/office/drawing/2014/main" id="{CF1E851A-AC43-483A-A14D-E9CB2CCEDC2B}"/>
              </a:ext>
            </a:extLst>
          </p:cNvPr>
          <p:cNvCxnSpPr>
            <a:cxnSpLocks/>
            <a:endCxn id="88" idx="2"/>
          </p:cNvCxnSpPr>
          <p:nvPr/>
        </p:nvCxnSpPr>
        <p:spPr>
          <a:xfrm flipV="1">
            <a:off x="9169589" y="3686064"/>
            <a:ext cx="499893" cy="212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连接符 111">
            <a:extLst>
              <a:ext uri="{FF2B5EF4-FFF2-40B4-BE49-F238E27FC236}">
                <a16:creationId xmlns:a16="http://schemas.microsoft.com/office/drawing/2014/main" id="{BCEE6CD3-169F-45A0-98D8-8DBE93370983}"/>
              </a:ext>
            </a:extLst>
          </p:cNvPr>
          <p:cNvCxnSpPr>
            <a:cxnSpLocks/>
            <a:endCxn id="86" idx="1"/>
          </p:cNvCxnSpPr>
          <p:nvPr/>
        </p:nvCxnSpPr>
        <p:spPr>
          <a:xfrm>
            <a:off x="10165346" y="2261935"/>
            <a:ext cx="315171" cy="40380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椭圆 113">
            <a:extLst>
              <a:ext uri="{FF2B5EF4-FFF2-40B4-BE49-F238E27FC236}">
                <a16:creationId xmlns:a16="http://schemas.microsoft.com/office/drawing/2014/main" id="{8C3DD620-680B-415B-8462-647C5E5AEFF5}"/>
              </a:ext>
            </a:extLst>
          </p:cNvPr>
          <p:cNvSpPr/>
          <p:nvPr/>
        </p:nvSpPr>
        <p:spPr>
          <a:xfrm>
            <a:off x="8623931" y="4401527"/>
            <a:ext cx="576064" cy="576062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15" name="椭圆 114">
            <a:extLst>
              <a:ext uri="{FF2B5EF4-FFF2-40B4-BE49-F238E27FC236}">
                <a16:creationId xmlns:a16="http://schemas.microsoft.com/office/drawing/2014/main" id="{0F2F2977-1C63-4621-A81A-207ADEF93899}"/>
              </a:ext>
            </a:extLst>
          </p:cNvPr>
          <p:cNvSpPr/>
          <p:nvPr/>
        </p:nvSpPr>
        <p:spPr>
          <a:xfrm>
            <a:off x="7905435" y="5026114"/>
            <a:ext cx="576064" cy="576062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17" name="椭圆 116">
            <a:extLst>
              <a:ext uri="{FF2B5EF4-FFF2-40B4-BE49-F238E27FC236}">
                <a16:creationId xmlns:a16="http://schemas.microsoft.com/office/drawing/2014/main" id="{ACC07E65-7094-47E5-AC92-B4ABCD7559FF}"/>
              </a:ext>
            </a:extLst>
          </p:cNvPr>
          <p:cNvSpPr/>
          <p:nvPr/>
        </p:nvSpPr>
        <p:spPr>
          <a:xfrm>
            <a:off x="9332350" y="4977589"/>
            <a:ext cx="576064" cy="576062"/>
          </a:xfrm>
          <a:prstGeom prst="ellipse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80000">
                <a:schemeClr val="accent5">
                  <a:shade val="93000"/>
                  <a:satMod val="130000"/>
                </a:schemeClr>
              </a:gs>
              <a:gs pos="100000">
                <a:schemeClr val="accent5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19" name="椭圆 118">
            <a:extLst>
              <a:ext uri="{FF2B5EF4-FFF2-40B4-BE49-F238E27FC236}">
                <a16:creationId xmlns:a16="http://schemas.microsoft.com/office/drawing/2014/main" id="{67864390-B7B5-429A-AB64-F92D794B2906}"/>
              </a:ext>
            </a:extLst>
          </p:cNvPr>
          <p:cNvSpPr/>
          <p:nvPr/>
        </p:nvSpPr>
        <p:spPr>
          <a:xfrm>
            <a:off x="6883182" y="5749238"/>
            <a:ext cx="576064" cy="576062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1" name="椭圆 120">
            <a:extLst>
              <a:ext uri="{FF2B5EF4-FFF2-40B4-BE49-F238E27FC236}">
                <a16:creationId xmlns:a16="http://schemas.microsoft.com/office/drawing/2014/main" id="{A5A59AC5-EB54-4914-845B-0614D6CCD116}"/>
              </a:ext>
            </a:extLst>
          </p:cNvPr>
          <p:cNvSpPr/>
          <p:nvPr/>
        </p:nvSpPr>
        <p:spPr>
          <a:xfrm>
            <a:off x="7922554" y="5749238"/>
            <a:ext cx="576064" cy="576062"/>
          </a:xfrm>
          <a:prstGeom prst="ellipse">
            <a:avLst/>
          </a:prstGeom>
          <a:solidFill>
            <a:srgbClr val="FFC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4" name="椭圆 123">
            <a:extLst>
              <a:ext uri="{FF2B5EF4-FFF2-40B4-BE49-F238E27FC236}">
                <a16:creationId xmlns:a16="http://schemas.microsoft.com/office/drawing/2014/main" id="{1E5B3D47-D7EE-4A1F-9508-C80CFFCDBB12}"/>
              </a:ext>
            </a:extLst>
          </p:cNvPr>
          <p:cNvSpPr/>
          <p:nvPr/>
        </p:nvSpPr>
        <p:spPr>
          <a:xfrm>
            <a:off x="8883073" y="5749238"/>
            <a:ext cx="576064" cy="576062"/>
          </a:xfrm>
          <a:prstGeom prst="ellipse">
            <a:avLst/>
          </a:prstGeom>
          <a:solidFill>
            <a:schemeClr val="accent1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6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5" name="椭圆 124">
            <a:extLst>
              <a:ext uri="{FF2B5EF4-FFF2-40B4-BE49-F238E27FC236}">
                <a16:creationId xmlns:a16="http://schemas.microsoft.com/office/drawing/2014/main" id="{06B2582C-E1B2-4EA2-9916-31E18FC428DA}"/>
              </a:ext>
            </a:extLst>
          </p:cNvPr>
          <p:cNvSpPr/>
          <p:nvPr/>
        </p:nvSpPr>
        <p:spPr>
          <a:xfrm>
            <a:off x="9843592" y="5749238"/>
            <a:ext cx="576064" cy="576062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7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7" name="椭圆 126">
            <a:extLst>
              <a:ext uri="{FF2B5EF4-FFF2-40B4-BE49-F238E27FC236}">
                <a16:creationId xmlns:a16="http://schemas.microsoft.com/office/drawing/2014/main" id="{1FA2CB68-3845-4CD0-9969-0CBD039E4F38}"/>
              </a:ext>
            </a:extLst>
          </p:cNvPr>
          <p:cNvSpPr/>
          <p:nvPr/>
        </p:nvSpPr>
        <p:spPr>
          <a:xfrm>
            <a:off x="10682705" y="5749238"/>
            <a:ext cx="576064" cy="576062"/>
          </a:xfrm>
          <a:prstGeom prst="ellipse">
            <a:avLst/>
          </a:prstGeom>
          <a:solidFill>
            <a:srgbClr val="7030A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29" name="直接连接符 128">
            <a:extLst>
              <a:ext uri="{FF2B5EF4-FFF2-40B4-BE49-F238E27FC236}">
                <a16:creationId xmlns:a16="http://schemas.microsoft.com/office/drawing/2014/main" id="{E2D0F25D-8CD8-4721-8BA8-8D5119AA2E2E}"/>
              </a:ext>
            </a:extLst>
          </p:cNvPr>
          <p:cNvCxnSpPr>
            <a:cxnSpLocks/>
            <a:stCxn id="114" idx="3"/>
            <a:endCxn id="115" idx="7"/>
          </p:cNvCxnSpPr>
          <p:nvPr/>
        </p:nvCxnSpPr>
        <p:spPr>
          <a:xfrm flipH="1">
            <a:off x="8397136" y="4893227"/>
            <a:ext cx="311158" cy="21724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接连接符 132">
            <a:extLst>
              <a:ext uri="{FF2B5EF4-FFF2-40B4-BE49-F238E27FC236}">
                <a16:creationId xmlns:a16="http://schemas.microsoft.com/office/drawing/2014/main" id="{E57120AB-F933-4DDE-9825-48B4C7062DB1}"/>
              </a:ext>
            </a:extLst>
          </p:cNvPr>
          <p:cNvCxnSpPr>
            <a:cxnSpLocks/>
            <a:stCxn id="115" idx="2"/>
            <a:endCxn id="119" idx="7"/>
          </p:cNvCxnSpPr>
          <p:nvPr/>
        </p:nvCxnSpPr>
        <p:spPr>
          <a:xfrm flipH="1">
            <a:off x="7374883" y="5314145"/>
            <a:ext cx="530552" cy="519455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>
            <a:extLst>
              <a:ext uri="{FF2B5EF4-FFF2-40B4-BE49-F238E27FC236}">
                <a16:creationId xmlns:a16="http://schemas.microsoft.com/office/drawing/2014/main" id="{C33C5A9C-13D5-47EA-BA7B-D4F321F671AB}"/>
              </a:ext>
            </a:extLst>
          </p:cNvPr>
          <p:cNvCxnSpPr>
            <a:cxnSpLocks/>
            <a:endCxn id="117" idx="1"/>
          </p:cNvCxnSpPr>
          <p:nvPr/>
        </p:nvCxnSpPr>
        <p:spPr>
          <a:xfrm>
            <a:off x="9134034" y="4885206"/>
            <a:ext cx="282679" cy="176745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>
            <a:extLst>
              <a:ext uri="{FF2B5EF4-FFF2-40B4-BE49-F238E27FC236}">
                <a16:creationId xmlns:a16="http://schemas.microsoft.com/office/drawing/2014/main" id="{CB4DDC9B-A44D-459E-8A88-872C32D50E52}"/>
              </a:ext>
            </a:extLst>
          </p:cNvPr>
          <p:cNvCxnSpPr>
            <a:cxnSpLocks/>
            <a:stCxn id="127" idx="1"/>
          </p:cNvCxnSpPr>
          <p:nvPr/>
        </p:nvCxnSpPr>
        <p:spPr>
          <a:xfrm flipH="1" flipV="1">
            <a:off x="9842454" y="5455976"/>
            <a:ext cx="924614" cy="37762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直接连接符 141">
            <a:extLst>
              <a:ext uri="{FF2B5EF4-FFF2-40B4-BE49-F238E27FC236}">
                <a16:creationId xmlns:a16="http://schemas.microsoft.com/office/drawing/2014/main" id="{CE9C1525-A811-4325-B8CA-13F186107ECE}"/>
              </a:ext>
            </a:extLst>
          </p:cNvPr>
          <p:cNvCxnSpPr>
            <a:cxnSpLocks/>
            <a:endCxn id="124" idx="0"/>
          </p:cNvCxnSpPr>
          <p:nvPr/>
        </p:nvCxnSpPr>
        <p:spPr>
          <a:xfrm flipH="1">
            <a:off x="9171105" y="5474938"/>
            <a:ext cx="299566" cy="27430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连接符 143">
            <a:extLst>
              <a:ext uri="{FF2B5EF4-FFF2-40B4-BE49-F238E27FC236}">
                <a16:creationId xmlns:a16="http://schemas.microsoft.com/office/drawing/2014/main" id="{7013448A-8C09-4BDF-A528-CF1402A2A3FB}"/>
              </a:ext>
            </a:extLst>
          </p:cNvPr>
          <p:cNvCxnSpPr>
            <a:cxnSpLocks/>
            <a:endCxn id="125" idx="1"/>
          </p:cNvCxnSpPr>
          <p:nvPr/>
        </p:nvCxnSpPr>
        <p:spPr>
          <a:xfrm>
            <a:off x="9720747" y="5522986"/>
            <a:ext cx="207208" cy="31061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直接连接符 145">
            <a:extLst>
              <a:ext uri="{FF2B5EF4-FFF2-40B4-BE49-F238E27FC236}">
                <a16:creationId xmlns:a16="http://schemas.microsoft.com/office/drawing/2014/main" id="{10E9B805-870D-4625-8925-4DF105C4BE1E}"/>
              </a:ext>
            </a:extLst>
          </p:cNvPr>
          <p:cNvCxnSpPr>
            <a:cxnSpLocks/>
            <a:endCxn id="121" idx="0"/>
          </p:cNvCxnSpPr>
          <p:nvPr/>
        </p:nvCxnSpPr>
        <p:spPr>
          <a:xfrm flipH="1">
            <a:off x="8210586" y="5601186"/>
            <a:ext cx="9960" cy="1480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直接连接符 1035">
            <a:extLst>
              <a:ext uri="{FF2B5EF4-FFF2-40B4-BE49-F238E27FC236}">
                <a16:creationId xmlns:a16="http://schemas.microsoft.com/office/drawing/2014/main" id="{C008EEB9-90D7-48A4-8A5F-4FBE0D4B3111}"/>
              </a:ext>
            </a:extLst>
          </p:cNvPr>
          <p:cNvCxnSpPr>
            <a:cxnSpLocks/>
          </p:cNvCxnSpPr>
          <p:nvPr/>
        </p:nvCxnSpPr>
        <p:spPr>
          <a:xfrm>
            <a:off x="5811143" y="1448383"/>
            <a:ext cx="0" cy="4892558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直接连接符 150">
            <a:extLst>
              <a:ext uri="{FF2B5EF4-FFF2-40B4-BE49-F238E27FC236}">
                <a16:creationId xmlns:a16="http://schemas.microsoft.com/office/drawing/2014/main" id="{BC8C8A04-D144-414C-BF1A-1ED6AC665650}"/>
              </a:ext>
            </a:extLst>
          </p:cNvPr>
          <p:cNvCxnSpPr>
            <a:cxnSpLocks/>
          </p:cNvCxnSpPr>
          <p:nvPr/>
        </p:nvCxnSpPr>
        <p:spPr>
          <a:xfrm flipV="1">
            <a:off x="0" y="4293096"/>
            <a:ext cx="12075839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文本占位符 2">
            <a:extLst>
              <a:ext uri="{FF2B5EF4-FFF2-40B4-BE49-F238E27FC236}">
                <a16:creationId xmlns:a16="http://schemas.microsoft.com/office/drawing/2014/main" id="{E53CD100-2AE5-43D1-B6AB-7C5B8FB62696}"/>
              </a:ext>
            </a:extLst>
          </p:cNvPr>
          <p:cNvSpPr txBox="1">
            <a:spLocks/>
          </p:cNvSpPr>
          <p:nvPr/>
        </p:nvSpPr>
        <p:spPr>
          <a:xfrm>
            <a:off x="4888483" y="3758767"/>
            <a:ext cx="857914" cy="430656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zh-CN" altLang="en-US" sz="24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集合</a:t>
            </a:r>
            <a:endParaRPr lang="zh-CN" altLang="en-US" sz="2400" kern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55" name="文本占位符 2">
            <a:extLst>
              <a:ext uri="{FF2B5EF4-FFF2-40B4-BE49-F238E27FC236}">
                <a16:creationId xmlns:a16="http://schemas.microsoft.com/office/drawing/2014/main" id="{293A0BCE-7B00-414E-BC84-6EA873DFBC9F}"/>
              </a:ext>
            </a:extLst>
          </p:cNvPr>
          <p:cNvSpPr txBox="1">
            <a:spLocks/>
          </p:cNvSpPr>
          <p:nvPr/>
        </p:nvSpPr>
        <p:spPr>
          <a:xfrm>
            <a:off x="4888483" y="4352880"/>
            <a:ext cx="857914" cy="430656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zh-CN" altLang="en-US" sz="24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线性</a:t>
            </a:r>
            <a:endParaRPr lang="zh-CN" altLang="en-US" sz="2400" kern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56" name="文本占位符 2">
            <a:extLst>
              <a:ext uri="{FF2B5EF4-FFF2-40B4-BE49-F238E27FC236}">
                <a16:creationId xmlns:a16="http://schemas.microsoft.com/office/drawing/2014/main" id="{FC7924F0-D615-4B82-A821-F984B0C868B9}"/>
              </a:ext>
            </a:extLst>
          </p:cNvPr>
          <p:cNvSpPr txBox="1">
            <a:spLocks/>
          </p:cNvSpPr>
          <p:nvPr/>
        </p:nvSpPr>
        <p:spPr>
          <a:xfrm>
            <a:off x="5739135" y="3758767"/>
            <a:ext cx="857914" cy="430656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zh-CN" altLang="en-US" sz="24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endParaRPr lang="zh-CN" altLang="en-US" sz="2400" kern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57" name="文本占位符 2">
            <a:extLst>
              <a:ext uri="{FF2B5EF4-FFF2-40B4-BE49-F238E27FC236}">
                <a16:creationId xmlns:a16="http://schemas.microsoft.com/office/drawing/2014/main" id="{87619AA2-E5B9-42FE-B8E7-8D688E5D640D}"/>
              </a:ext>
            </a:extLst>
          </p:cNvPr>
          <p:cNvSpPr txBox="1">
            <a:spLocks/>
          </p:cNvSpPr>
          <p:nvPr/>
        </p:nvSpPr>
        <p:spPr>
          <a:xfrm>
            <a:off x="5739135" y="4352880"/>
            <a:ext cx="857914" cy="430656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zh-CN" altLang="en-US" sz="24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树</a:t>
            </a:r>
            <a:endParaRPr lang="zh-CN" altLang="en-US" sz="2400" kern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92868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35CA8F3-8878-419D-8B52-70EFDFF04C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1414" y="76200"/>
            <a:ext cx="6253906" cy="83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/>
            <a:r>
              <a:rPr lang="zh-CN" altLang="en-US" sz="40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算法 </a:t>
            </a:r>
            <a:r>
              <a:rPr lang="en-US" altLang="zh-CN" sz="40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+ </a:t>
            </a:r>
            <a:r>
              <a:rPr lang="zh-CN" altLang="en-US" sz="40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数据结构 </a:t>
            </a:r>
            <a:r>
              <a:rPr lang="en-US" altLang="zh-CN" sz="40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= </a:t>
            </a:r>
            <a:r>
              <a:rPr lang="zh-CN" altLang="en-US" sz="40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程序</a:t>
            </a:r>
          </a:p>
        </p:txBody>
      </p:sp>
      <p:pic>
        <p:nvPicPr>
          <p:cNvPr id="1026" name="Picture 2" descr="查看源图像">
            <a:extLst>
              <a:ext uri="{FF2B5EF4-FFF2-40B4-BE49-F238E27FC236}">
                <a16:creationId xmlns:a16="http://schemas.microsoft.com/office/drawing/2014/main" id="{961BAE26-CD80-4432-9865-D2E092C907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423" y="1124744"/>
            <a:ext cx="3319264" cy="414908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E1B7DD96-4FB3-4AAE-92AB-82AB8685032A}"/>
              </a:ext>
            </a:extLst>
          </p:cNvPr>
          <p:cNvSpPr/>
          <p:nvPr/>
        </p:nvSpPr>
        <p:spPr>
          <a:xfrm>
            <a:off x="338535" y="1948787"/>
            <a:ext cx="8064896" cy="29817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凭借一句话获得</a:t>
            </a:r>
            <a:r>
              <a:rPr lang="zh-CN" altLang="en-US" sz="2400" dirty="0">
                <a:solidFill>
                  <a:srgbClr val="136EC2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图灵奖</a:t>
            </a:r>
            <a:r>
              <a:rPr lang="zh-CN" altLang="en-US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Pascal</a:t>
            </a:r>
            <a:r>
              <a:rPr lang="zh-CN" altLang="en-US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之父</a:t>
            </a:r>
            <a:r>
              <a:rPr lang="en-US" altLang="zh-CN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——Niklaus Wirth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让他获得</a:t>
            </a:r>
            <a:r>
              <a:rPr lang="en-US" altLang="zh-CN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1984</a:t>
            </a:r>
            <a:r>
              <a:rPr lang="zh-CN" altLang="en-US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年图灵奖的这句话就是他提出的著名公式：</a:t>
            </a:r>
          </a:p>
          <a:p>
            <a:pPr algn="ctr">
              <a:lnSpc>
                <a:spcPct val="150000"/>
              </a:lnSpc>
            </a:pP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“算法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数据结构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程序”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这个公式对计算机科学的影响程度足以类似物理学中爱因斯坦的“</a:t>
            </a:r>
            <a:r>
              <a:rPr lang="en-US" altLang="zh-CN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E=MC^2”—— </a:t>
            </a:r>
            <a:r>
              <a:rPr lang="zh-CN" altLang="en-US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一个公式展示出了程序的本质。</a:t>
            </a:r>
            <a:endParaRPr lang="zh-CN" altLang="en-US" sz="2400" b="0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C961D1B-82AE-4E53-BEC3-AFAE44D1A91F}"/>
              </a:ext>
            </a:extLst>
          </p:cNvPr>
          <p:cNvSpPr/>
          <p:nvPr/>
        </p:nvSpPr>
        <p:spPr>
          <a:xfrm>
            <a:off x="8898448" y="5283205"/>
            <a:ext cx="218521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Niklaus Wirth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尼古拉斯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沃斯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33232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FA19E932-5CBE-41F0-90F7-08C12E97AC97}"/>
              </a:ext>
            </a:extLst>
          </p:cNvPr>
          <p:cNvSpPr txBox="1">
            <a:spLocks noChangeArrowheads="1"/>
          </p:cNvSpPr>
          <p:nvPr/>
        </p:nvSpPr>
        <p:spPr>
          <a:xfrm>
            <a:off x="914599" y="116632"/>
            <a:ext cx="6696744" cy="63090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/>
            <a:r>
              <a:rPr lang="zh-CN" altLang="en-US" sz="40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数据结构 </a:t>
            </a:r>
            <a:r>
              <a:rPr lang="en-US" altLang="zh-CN" sz="40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– </a:t>
            </a:r>
            <a:r>
              <a:rPr lang="zh-CN" altLang="en-US" sz="40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物理结构</a:t>
            </a:r>
          </a:p>
        </p:txBody>
      </p:sp>
      <p:sp>
        <p:nvSpPr>
          <p:cNvPr id="69" name="文本占位符 2">
            <a:extLst>
              <a:ext uri="{FF2B5EF4-FFF2-40B4-BE49-F238E27FC236}">
                <a16:creationId xmlns:a16="http://schemas.microsoft.com/office/drawing/2014/main" id="{F105ED3D-CE96-40E5-91B6-8F9A8EE46A2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0873" y="2204861"/>
            <a:ext cx="11232628" cy="1080123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800" b="1" dirty="0">
                <a:solidFill>
                  <a:srgbClr val="C00000"/>
                </a:solidFill>
              </a:rPr>
              <a:t>顺序存储结构</a:t>
            </a:r>
            <a:r>
              <a:rPr lang="zh-CN" altLang="en-US" sz="2800" dirty="0"/>
              <a:t>：</a:t>
            </a:r>
            <a:r>
              <a:rPr lang="zh-CN" altLang="en-US" sz="2800" dirty="0">
                <a:latin typeface="宋体" panose="02010600030101010101" pitchFamily="2" charset="-122"/>
                <a:ea typeface="宋体" panose="02010600030101010101" pitchFamily="2" charset="-122"/>
              </a:rPr>
              <a:t>是把数据元素存放在地址连续的存储单元，其数据间的逻辑关系和物理关系是一致的。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73D50674-97EB-4D00-9BD0-56EBD4608FC5}"/>
              </a:ext>
            </a:extLst>
          </p:cNvPr>
          <p:cNvSpPr/>
          <p:nvPr/>
        </p:nvSpPr>
        <p:spPr>
          <a:xfrm>
            <a:off x="410543" y="1412784"/>
            <a:ext cx="11593288" cy="1872200"/>
          </a:xfrm>
          <a:prstGeom prst="roundRect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占位符 2">
            <a:extLst>
              <a:ext uri="{FF2B5EF4-FFF2-40B4-BE49-F238E27FC236}">
                <a16:creationId xmlns:a16="http://schemas.microsoft.com/office/drawing/2014/main" id="{0DB7F7E9-2BDB-4A32-9A26-00E2645DADB8}"/>
              </a:ext>
            </a:extLst>
          </p:cNvPr>
          <p:cNvSpPr txBox="1">
            <a:spLocks/>
          </p:cNvSpPr>
          <p:nvPr/>
        </p:nvSpPr>
        <p:spPr>
          <a:xfrm>
            <a:off x="590873" y="4581125"/>
            <a:ext cx="11232628" cy="108012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2800" b="1" kern="0" dirty="0">
                <a:solidFill>
                  <a:srgbClr val="C00000"/>
                </a:solidFill>
              </a:rPr>
              <a:t>链式存储结构</a:t>
            </a:r>
            <a:r>
              <a:rPr lang="zh-CN" altLang="en-US" sz="2800" kern="0" dirty="0"/>
              <a:t>：</a:t>
            </a:r>
            <a:r>
              <a:rPr lang="zh-CN" altLang="en-US" sz="2800" kern="0" dirty="0">
                <a:latin typeface="宋体" panose="02010600030101010101" pitchFamily="2" charset="-122"/>
                <a:ea typeface="宋体" panose="02010600030101010101" pitchFamily="2" charset="-122"/>
              </a:rPr>
              <a:t>是把数据元素存放在任意的存储单元，这组存储单元可以是连续的，也可以是不连续的。</a:t>
            </a:r>
            <a:endParaRPr lang="zh-CN" altLang="en-US" sz="2400" kern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3" name="矩形: 圆角 72">
            <a:extLst>
              <a:ext uri="{FF2B5EF4-FFF2-40B4-BE49-F238E27FC236}">
                <a16:creationId xmlns:a16="http://schemas.microsoft.com/office/drawing/2014/main" id="{275A678B-FA46-4510-8070-67EF7D99B7A0}"/>
              </a:ext>
            </a:extLst>
          </p:cNvPr>
          <p:cNvSpPr/>
          <p:nvPr/>
        </p:nvSpPr>
        <p:spPr>
          <a:xfrm>
            <a:off x="410543" y="3789040"/>
            <a:ext cx="11593288" cy="1872200"/>
          </a:xfrm>
          <a:prstGeom prst="roundRect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Rectangle 2">
            <a:extLst>
              <a:ext uri="{FF2B5EF4-FFF2-40B4-BE49-F238E27FC236}">
                <a16:creationId xmlns:a16="http://schemas.microsoft.com/office/drawing/2014/main" id="{4D0C6D0D-637A-4239-882F-0ABD7C468A42}"/>
              </a:ext>
            </a:extLst>
          </p:cNvPr>
          <p:cNvSpPr txBox="1">
            <a:spLocks noChangeArrowheads="1"/>
          </p:cNvSpPr>
          <p:nvPr/>
        </p:nvSpPr>
        <p:spPr>
          <a:xfrm>
            <a:off x="4839035" y="1453733"/>
            <a:ext cx="2520280" cy="63090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zh-CN" altLang="en-US" sz="40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面向问题</a:t>
            </a:r>
          </a:p>
        </p:txBody>
      </p:sp>
      <p:sp>
        <p:nvSpPr>
          <p:cNvPr id="76" name="Rectangle 2">
            <a:extLst>
              <a:ext uri="{FF2B5EF4-FFF2-40B4-BE49-F238E27FC236}">
                <a16:creationId xmlns:a16="http://schemas.microsoft.com/office/drawing/2014/main" id="{5C77CE1D-5060-4057-9691-F27395E81294}"/>
              </a:ext>
            </a:extLst>
          </p:cNvPr>
          <p:cNvSpPr txBox="1">
            <a:spLocks noChangeArrowheads="1"/>
          </p:cNvSpPr>
          <p:nvPr/>
        </p:nvSpPr>
        <p:spPr>
          <a:xfrm>
            <a:off x="4641013" y="3761607"/>
            <a:ext cx="2916324" cy="63090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zh-CN" altLang="en-US" sz="40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面向计算机</a:t>
            </a:r>
          </a:p>
        </p:txBody>
      </p:sp>
    </p:spTree>
    <p:extLst>
      <p:ext uri="{BB962C8B-B14F-4D97-AF65-F5344CB8AC3E}">
        <p14:creationId xmlns:p14="http://schemas.microsoft.com/office/powerpoint/2010/main" val="2827673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build="p"/>
      <p:bldP spid="2" grpId="0" animBg="1"/>
      <p:bldP spid="71" grpId="0"/>
      <p:bldP spid="73" grpId="0" animBg="1"/>
      <p:bldP spid="75" grpId="0"/>
      <p:bldP spid="7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397C6A5D-5E0E-4301-B8DB-C5C75F00F69F}"/>
              </a:ext>
            </a:extLst>
          </p:cNvPr>
          <p:cNvSpPr txBox="1">
            <a:spLocks noChangeArrowheads="1"/>
          </p:cNvSpPr>
          <p:nvPr/>
        </p:nvSpPr>
        <p:spPr>
          <a:xfrm>
            <a:off x="914599" y="116632"/>
            <a:ext cx="2448272" cy="63090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/>
            <a:r>
              <a:rPr lang="zh-CN" altLang="en-US" sz="40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问题求解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DE49228-B8EF-4007-9656-F9DFCE2CC149}"/>
              </a:ext>
            </a:extLst>
          </p:cNvPr>
          <p:cNvSpPr txBox="1">
            <a:spLocks noChangeArrowheads="1"/>
          </p:cNvSpPr>
          <p:nvPr/>
        </p:nvSpPr>
        <p:spPr>
          <a:xfrm>
            <a:off x="554559" y="1163637"/>
            <a:ext cx="10585176" cy="4530725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CN" altLang="en-US" b="1" kern="0" dirty="0"/>
              <a:t>阶段和步骤</a:t>
            </a:r>
            <a:endParaRPr lang="en-US" altLang="zh-CN" b="1" kern="0" dirty="0"/>
          </a:p>
          <a:p>
            <a:pPr lvl="1"/>
            <a:r>
              <a:rPr lang="zh-CN" altLang="en-US" b="1" kern="0" dirty="0"/>
              <a:t>获取需求（问题），以保证解决的问题正是需要的（</a:t>
            </a:r>
            <a:r>
              <a:rPr lang="en-US" altLang="zh-CN" b="1" i="1" kern="0" dirty="0"/>
              <a:t>solve the right problem</a:t>
            </a:r>
            <a:r>
              <a:rPr lang="zh-CN" altLang="en-US" b="1" i="1" kern="0" dirty="0"/>
              <a:t>）；</a:t>
            </a:r>
            <a:endParaRPr lang="en-US" altLang="zh-CN" b="1" i="1" kern="0" dirty="0"/>
          </a:p>
          <a:p>
            <a:pPr lvl="1"/>
            <a:r>
              <a:rPr lang="zh-CN" altLang="en-US" b="1" kern="0" dirty="0"/>
              <a:t>分析问题，将其分解为粒度更小的部分；</a:t>
            </a:r>
            <a:endParaRPr lang="en-US" altLang="zh-CN" b="1" i="1" kern="0" dirty="0"/>
          </a:p>
          <a:p>
            <a:pPr lvl="1"/>
            <a:r>
              <a:rPr lang="zh-CN" altLang="en-US" b="1" kern="0" dirty="0"/>
              <a:t>针对问题（子问题）给出相应的解决方案，易于理解和修改；</a:t>
            </a:r>
            <a:endParaRPr lang="en-US" altLang="zh-CN" b="1" kern="0" dirty="0"/>
          </a:p>
          <a:p>
            <a:pPr lvl="1"/>
            <a:r>
              <a:rPr lang="zh-CN" altLang="en-US" b="1" kern="0" dirty="0"/>
              <a:t>估算解决方案的开销，以事先判断其可行性；</a:t>
            </a:r>
            <a:endParaRPr lang="en-US" altLang="zh-CN" b="1" kern="0" dirty="0"/>
          </a:p>
          <a:p>
            <a:pPr lvl="2"/>
            <a:r>
              <a:rPr lang="zh-CN" altLang="en-US" b="1" kern="0" dirty="0"/>
              <a:t>利用数学等工具的辅助得到正确且简洁的解决方案</a:t>
            </a:r>
            <a:endParaRPr lang="en-US" altLang="zh-CN" b="1" kern="0" dirty="0"/>
          </a:p>
          <a:p>
            <a:pPr lvl="1"/>
            <a:r>
              <a:rPr lang="zh-CN" altLang="en-US" b="1" kern="0" dirty="0"/>
              <a:t>维护和演化</a:t>
            </a:r>
          </a:p>
          <a:p>
            <a:endParaRPr lang="zh-CN" altLang="en-US" kern="0" dirty="0"/>
          </a:p>
        </p:txBody>
      </p:sp>
    </p:spTree>
    <p:extLst>
      <p:ext uri="{BB962C8B-B14F-4D97-AF65-F5344CB8AC3E}">
        <p14:creationId xmlns:p14="http://schemas.microsoft.com/office/powerpoint/2010/main" val="38589364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0">
            <a:extLst>
              <a:ext uri="{FF2B5EF4-FFF2-40B4-BE49-F238E27FC236}">
                <a16:creationId xmlns:a16="http://schemas.microsoft.com/office/drawing/2014/main" id="{BA624DD1-6BB2-4490-8F75-869D49EDD223}"/>
              </a:ext>
            </a:extLst>
          </p:cNvPr>
          <p:cNvGrpSpPr>
            <a:grpSpLocks/>
          </p:cNvGrpSpPr>
          <p:nvPr/>
        </p:nvGrpSpPr>
        <p:grpSpPr bwMode="auto">
          <a:xfrm>
            <a:off x="1497423" y="1124744"/>
            <a:ext cx="9203505" cy="4592538"/>
            <a:chOff x="430" y="1026"/>
            <a:chExt cx="4310" cy="2676"/>
          </a:xfrm>
        </p:grpSpPr>
        <p:sp>
          <p:nvSpPr>
            <p:cNvPr id="3" name="Oval 3">
              <a:extLst>
                <a:ext uri="{FF2B5EF4-FFF2-40B4-BE49-F238E27FC236}">
                  <a16:creationId xmlns:a16="http://schemas.microsoft.com/office/drawing/2014/main" id="{855FC4FA-77A7-46C7-88E0-78F7C4D91E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9" y="1026"/>
              <a:ext cx="817" cy="544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2400" b="1">
                  <a:latin typeface="Tahoma" panose="020B0604030504040204" pitchFamily="34" charset="0"/>
                </a:rPr>
                <a:t>问题求解</a:t>
              </a:r>
            </a:p>
          </p:txBody>
        </p:sp>
        <p:sp>
          <p:nvSpPr>
            <p:cNvPr id="4" name="AutoShape 4">
              <a:extLst>
                <a:ext uri="{FF2B5EF4-FFF2-40B4-BE49-F238E27FC236}">
                  <a16:creationId xmlns:a16="http://schemas.microsoft.com/office/drawing/2014/main" id="{818A5DB9-CA5E-4940-9764-682AA070CE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9" y="1979"/>
              <a:ext cx="998" cy="771"/>
            </a:xfrm>
            <a:prstGeom prst="pentagon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2400" b="1">
                  <a:latin typeface="Tahoma" panose="020B0604030504040204" pitchFamily="34" charset="0"/>
                </a:rPr>
                <a:t>数据结构</a:t>
              </a:r>
            </a:p>
          </p:txBody>
        </p:sp>
        <p:sp>
          <p:nvSpPr>
            <p:cNvPr id="5" name="AutoShape 5">
              <a:extLst>
                <a:ext uri="{FF2B5EF4-FFF2-40B4-BE49-F238E27FC236}">
                  <a16:creationId xmlns:a16="http://schemas.microsoft.com/office/drawing/2014/main" id="{211C033A-0C3B-42E5-871A-CBE2DFBEC9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" y="2115"/>
              <a:ext cx="862" cy="318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2400" b="1">
                  <a:latin typeface="Tahoma" panose="020B0604030504040204" pitchFamily="34" charset="0"/>
                </a:rPr>
                <a:t>设计方法</a:t>
              </a:r>
            </a:p>
          </p:txBody>
        </p:sp>
        <p:sp>
          <p:nvSpPr>
            <p:cNvPr id="6" name="AutoShape 6">
              <a:extLst>
                <a:ext uri="{FF2B5EF4-FFF2-40B4-BE49-F238E27FC236}">
                  <a16:creationId xmlns:a16="http://schemas.microsoft.com/office/drawing/2014/main" id="{BE15F729-6C73-4DC7-AF58-A3928A6824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8" y="2115"/>
              <a:ext cx="862" cy="318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2400" b="1">
                  <a:latin typeface="Tahoma" panose="020B0604030504040204" pitchFamily="34" charset="0"/>
                </a:rPr>
                <a:t>描述语言</a:t>
              </a:r>
            </a:p>
          </p:txBody>
        </p:sp>
        <p:sp>
          <p:nvSpPr>
            <p:cNvPr id="7" name="Oval 7">
              <a:extLst>
                <a:ext uri="{FF2B5EF4-FFF2-40B4-BE49-F238E27FC236}">
                  <a16:creationId xmlns:a16="http://schemas.microsoft.com/office/drawing/2014/main" id="{549A1369-6CE5-4A1A-89B4-840AEE0AB4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9" y="3294"/>
              <a:ext cx="907" cy="408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2400" b="1">
                  <a:latin typeface="Tahoma" panose="020B0604030504040204" pitchFamily="34" charset="0"/>
                </a:rPr>
                <a:t>算法理论</a:t>
              </a:r>
            </a:p>
          </p:txBody>
        </p:sp>
        <p:sp>
          <p:nvSpPr>
            <p:cNvPr id="8" name="Oval 8">
              <a:extLst>
                <a:ext uri="{FF2B5EF4-FFF2-40B4-BE49-F238E27FC236}">
                  <a16:creationId xmlns:a16="http://schemas.microsoft.com/office/drawing/2014/main" id="{34C21420-4852-49C5-8BBC-1DB6E3B3EB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97" y="3339"/>
              <a:ext cx="862" cy="363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2400" b="1">
                  <a:latin typeface="Tahoma" panose="020B0604030504040204" pitchFamily="34" charset="0"/>
                </a:rPr>
                <a:t>数据模型</a:t>
              </a:r>
            </a:p>
          </p:txBody>
        </p:sp>
        <p:cxnSp>
          <p:nvCxnSpPr>
            <p:cNvPr id="9" name="AutoShape 14">
              <a:extLst>
                <a:ext uri="{FF2B5EF4-FFF2-40B4-BE49-F238E27FC236}">
                  <a16:creationId xmlns:a16="http://schemas.microsoft.com/office/drawing/2014/main" id="{7984A0DA-8FCD-481C-9ECF-5CFB7C2B7DA2}"/>
                </a:ext>
              </a:extLst>
            </p:cNvPr>
            <p:cNvCxnSpPr>
              <a:cxnSpLocks noChangeShapeType="1"/>
              <a:stCxn id="4" idx="5"/>
              <a:endCxn id="6" idx="1"/>
            </p:cNvCxnSpPr>
            <p:nvPr/>
          </p:nvCxnSpPr>
          <p:spPr bwMode="auto">
            <a:xfrm>
              <a:off x="3107" y="2274"/>
              <a:ext cx="771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" name="AutoShape 15">
              <a:extLst>
                <a:ext uri="{FF2B5EF4-FFF2-40B4-BE49-F238E27FC236}">
                  <a16:creationId xmlns:a16="http://schemas.microsoft.com/office/drawing/2014/main" id="{F2ED9609-E08E-48E0-9B0C-96D5687953A6}"/>
                </a:ext>
              </a:extLst>
            </p:cNvPr>
            <p:cNvCxnSpPr>
              <a:cxnSpLocks noChangeShapeType="1"/>
              <a:stCxn id="4" idx="1"/>
              <a:endCxn id="5" idx="3"/>
            </p:cNvCxnSpPr>
            <p:nvPr/>
          </p:nvCxnSpPr>
          <p:spPr bwMode="auto">
            <a:xfrm flipH="1">
              <a:off x="1292" y="2274"/>
              <a:ext cx="817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" name="AutoShape 17">
              <a:extLst>
                <a:ext uri="{FF2B5EF4-FFF2-40B4-BE49-F238E27FC236}">
                  <a16:creationId xmlns:a16="http://schemas.microsoft.com/office/drawing/2014/main" id="{D651D61C-A4A3-49A5-BD87-A479FAD76FCF}"/>
                </a:ext>
              </a:extLst>
            </p:cNvPr>
            <p:cNvCxnSpPr>
              <a:cxnSpLocks noChangeShapeType="1"/>
              <a:stCxn id="4" idx="2"/>
              <a:endCxn id="7" idx="0"/>
            </p:cNvCxnSpPr>
            <p:nvPr/>
          </p:nvCxnSpPr>
          <p:spPr bwMode="auto">
            <a:xfrm flipH="1">
              <a:off x="1383" y="2750"/>
              <a:ext cx="920" cy="544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2" name="AutoShape 18">
              <a:extLst>
                <a:ext uri="{FF2B5EF4-FFF2-40B4-BE49-F238E27FC236}">
                  <a16:creationId xmlns:a16="http://schemas.microsoft.com/office/drawing/2014/main" id="{EB2D7105-2ABF-4F5E-9BF7-89082C626DC9}"/>
                </a:ext>
              </a:extLst>
            </p:cNvPr>
            <p:cNvCxnSpPr>
              <a:cxnSpLocks noChangeShapeType="1"/>
              <a:stCxn id="4" idx="4"/>
              <a:endCxn id="8" idx="0"/>
            </p:cNvCxnSpPr>
            <p:nvPr/>
          </p:nvCxnSpPr>
          <p:spPr bwMode="auto">
            <a:xfrm>
              <a:off x="2913" y="2750"/>
              <a:ext cx="715" cy="58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" name="AutoShape 19">
              <a:extLst>
                <a:ext uri="{FF2B5EF4-FFF2-40B4-BE49-F238E27FC236}">
                  <a16:creationId xmlns:a16="http://schemas.microsoft.com/office/drawing/2014/main" id="{4505E18D-9C44-489A-83ED-4DC429F7950F}"/>
                </a:ext>
              </a:extLst>
            </p:cNvPr>
            <p:cNvCxnSpPr>
              <a:cxnSpLocks noChangeShapeType="1"/>
              <a:stCxn id="4" idx="0"/>
              <a:endCxn id="3" idx="4"/>
            </p:cNvCxnSpPr>
            <p:nvPr/>
          </p:nvCxnSpPr>
          <p:spPr bwMode="auto">
            <a:xfrm flipV="1">
              <a:off x="2608" y="1570"/>
              <a:ext cx="0" cy="40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5" name="Rectangle 2">
            <a:extLst>
              <a:ext uri="{FF2B5EF4-FFF2-40B4-BE49-F238E27FC236}">
                <a16:creationId xmlns:a16="http://schemas.microsoft.com/office/drawing/2014/main" id="{BAEBB89C-FB04-4C51-93F7-54D6EDC625FA}"/>
              </a:ext>
            </a:extLst>
          </p:cNvPr>
          <p:cNvSpPr txBox="1">
            <a:spLocks noChangeArrowheads="1"/>
          </p:cNvSpPr>
          <p:nvPr/>
        </p:nvSpPr>
        <p:spPr>
          <a:xfrm>
            <a:off x="914599" y="116632"/>
            <a:ext cx="2448272" cy="63090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/>
            <a:r>
              <a:rPr lang="zh-CN" altLang="en-US" sz="40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问题求解</a:t>
            </a:r>
          </a:p>
        </p:txBody>
      </p:sp>
    </p:spTree>
    <p:extLst>
      <p:ext uri="{BB962C8B-B14F-4D97-AF65-F5344CB8AC3E}">
        <p14:creationId xmlns:p14="http://schemas.microsoft.com/office/powerpoint/2010/main" val="1568374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3EEB252-170B-48DB-A835-D8A3013D4416}"/>
              </a:ext>
            </a:extLst>
          </p:cNvPr>
          <p:cNvSpPr txBox="1">
            <a:spLocks noChangeArrowheads="1"/>
          </p:cNvSpPr>
          <p:nvPr/>
        </p:nvSpPr>
        <p:spPr>
          <a:xfrm>
            <a:off x="914599" y="116632"/>
            <a:ext cx="2448272" cy="63090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/>
            <a:r>
              <a:rPr lang="zh-CN" altLang="en-US" sz="40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问题求解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57296F-480F-4762-B030-83369B83701C}"/>
              </a:ext>
            </a:extLst>
          </p:cNvPr>
          <p:cNvSpPr txBox="1">
            <a:spLocks noChangeArrowheads="1"/>
          </p:cNvSpPr>
          <p:nvPr/>
        </p:nvSpPr>
        <p:spPr>
          <a:xfrm>
            <a:off x="770583" y="1484784"/>
            <a:ext cx="9865096" cy="439261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2900" lvl="1" indent="-342900"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Char char="n"/>
              <a:defRPr/>
            </a:pPr>
            <a:r>
              <a:rPr lang="zh-CN" altLang="en-US" sz="3600" b="1" kern="0" dirty="0">
                <a:cs typeface="+mn-cs"/>
              </a:rPr>
              <a:t>通过</a:t>
            </a:r>
            <a:endParaRPr lang="en-US" altLang="zh-CN" sz="3600" b="1" kern="0" dirty="0">
              <a:cs typeface="+mn-cs"/>
            </a:endParaRPr>
          </a:p>
          <a:p>
            <a:pPr marL="695325" lvl="2" indent="-342900" eaLnBrk="1" hangingPunct="1">
              <a:defRPr/>
            </a:pPr>
            <a:r>
              <a:rPr lang="zh-CN" altLang="en-US" sz="3200" b="1" kern="0" dirty="0"/>
              <a:t>问题抽象</a:t>
            </a:r>
            <a:endParaRPr lang="en-US" altLang="zh-CN" sz="3200" b="1" kern="0" dirty="0"/>
          </a:p>
          <a:p>
            <a:pPr marL="695325" lvl="2" indent="-342900" eaLnBrk="1" hangingPunct="1">
              <a:defRPr/>
            </a:pPr>
            <a:r>
              <a:rPr lang="zh-CN" altLang="en-US" sz="3200" b="1" kern="0" dirty="0"/>
              <a:t>数据抽象</a:t>
            </a:r>
            <a:endParaRPr lang="en-US" altLang="zh-CN" sz="3200" b="1" kern="0" dirty="0"/>
          </a:p>
          <a:p>
            <a:pPr marL="695325" lvl="2" indent="-342900" eaLnBrk="1" hangingPunct="1">
              <a:defRPr/>
            </a:pPr>
            <a:r>
              <a:rPr lang="zh-CN" altLang="en-US" sz="3200" b="1" kern="0" dirty="0"/>
              <a:t>算法抽象</a:t>
            </a:r>
            <a:endParaRPr lang="en-US" altLang="zh-CN" sz="3200" b="1" kern="0" dirty="0"/>
          </a:p>
          <a:p>
            <a:pPr marL="342900" lvl="1" indent="-342900"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endParaRPr lang="en-US" altLang="zh-CN" b="1" kern="0" dirty="0">
              <a:cs typeface="+mn-cs"/>
            </a:endParaRPr>
          </a:p>
          <a:p>
            <a:pPr marL="342900" lvl="1" indent="-342900" eaLnBrk="1" hangingPunct="1">
              <a:buClr>
                <a:schemeClr val="accent1"/>
              </a:buClr>
              <a:buSzPct val="65000"/>
              <a:buFont typeface="Wingdings" panose="05000000000000000000" pitchFamily="2" charset="2"/>
              <a:buNone/>
              <a:defRPr/>
            </a:pPr>
            <a:r>
              <a:rPr lang="zh-CN" altLang="en-US" b="1" kern="0" dirty="0">
                <a:cs typeface="+mn-cs"/>
              </a:rPr>
              <a:t>分析问题，应用数据结构和算法来设计和实现高效的程序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endParaRPr lang="en-US" altLang="zh-CN" sz="3600" b="1" kern="0" dirty="0"/>
          </a:p>
          <a:p>
            <a:pPr eaLnBrk="1" hangingPunct="1">
              <a:defRPr/>
            </a:pPr>
            <a:endParaRPr lang="zh-CN" altLang="en-US" kern="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60391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A37BA04-E8E0-4376-89E1-5558036CD709}"/>
              </a:ext>
            </a:extLst>
          </p:cNvPr>
          <p:cNvSpPr txBox="1">
            <a:spLocks noChangeArrowheads="1"/>
          </p:cNvSpPr>
          <p:nvPr/>
        </p:nvSpPr>
        <p:spPr>
          <a:xfrm>
            <a:off x="914599" y="116632"/>
            <a:ext cx="2448272" cy="63090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/>
            <a:r>
              <a:rPr lang="zh-CN" altLang="en-US" sz="40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问题求解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02683BB-74C8-4ED2-ACA0-1618EFF79442}"/>
              </a:ext>
            </a:extLst>
          </p:cNvPr>
          <p:cNvSpPr txBox="1">
            <a:spLocks noChangeArrowheads="1"/>
          </p:cNvSpPr>
          <p:nvPr/>
        </p:nvSpPr>
        <p:spPr>
          <a:xfrm>
            <a:off x="914599" y="1340768"/>
            <a:ext cx="9577064" cy="4429125"/>
          </a:xfrm>
          <a:prstGeom prst="rect">
            <a:avLst/>
          </a:prstGeom>
          <a:noFill/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/>
            <a:r>
              <a:rPr lang="zh-CN" altLang="en-US" sz="3600" b="1" kern="0" dirty="0"/>
              <a:t>实质</a:t>
            </a:r>
            <a:endParaRPr lang="zh-CN" altLang="en-US" sz="3600" b="1" kern="0" dirty="0">
              <a:solidFill>
                <a:schemeClr val="tx2"/>
              </a:solidFill>
            </a:endParaRPr>
          </a:p>
          <a:p>
            <a:pPr lvl="1" eaLnBrk="1" hangingPunct="1"/>
            <a:r>
              <a:rPr lang="zh-CN" altLang="en-US" sz="3200" b="1" kern="0" dirty="0"/>
              <a:t>描述问题域中实际对象的</a:t>
            </a:r>
            <a:r>
              <a:rPr lang="zh-CN" altLang="en-US" sz="3200" b="1" kern="0" dirty="0">
                <a:solidFill>
                  <a:schemeClr val="hlink"/>
                </a:solidFill>
              </a:rPr>
              <a:t>数据</a:t>
            </a:r>
            <a:r>
              <a:rPr lang="zh-CN" altLang="en-US" sz="3200" b="1" kern="0" dirty="0"/>
              <a:t>及其</a:t>
            </a:r>
            <a:r>
              <a:rPr lang="zh-CN" altLang="en-US" sz="3200" b="1" kern="0" dirty="0">
                <a:solidFill>
                  <a:schemeClr val="hlink"/>
                </a:solidFill>
              </a:rPr>
              <a:t>相互关系</a:t>
            </a:r>
            <a:endParaRPr lang="en-US" altLang="zh-CN" sz="3200" b="1" kern="0" dirty="0">
              <a:solidFill>
                <a:schemeClr val="hlink"/>
              </a:solidFill>
            </a:endParaRPr>
          </a:p>
          <a:p>
            <a:pPr lvl="1" eaLnBrk="1" hangingPunct="1"/>
            <a:r>
              <a:rPr lang="zh-CN" altLang="en-US" sz="3200" b="1" kern="0" dirty="0"/>
              <a:t>映射到计算机的存储器上</a:t>
            </a:r>
            <a:endParaRPr lang="en-US" altLang="zh-CN" sz="3200" b="1" kern="0" dirty="0"/>
          </a:p>
          <a:p>
            <a:pPr lvl="1" eaLnBrk="1" hangingPunct="1"/>
            <a:r>
              <a:rPr lang="zh-CN" altLang="en-US" sz="3200" b="1" kern="0" dirty="0"/>
              <a:t>编写算法模拟对象领域中的求解过程</a:t>
            </a:r>
          </a:p>
          <a:p>
            <a:pPr eaLnBrk="1" hangingPunct="1"/>
            <a:endParaRPr lang="en-US" altLang="zh-CN" kern="0" dirty="0"/>
          </a:p>
        </p:txBody>
      </p:sp>
    </p:spTree>
    <p:extLst>
      <p:ext uri="{BB962C8B-B14F-4D97-AF65-F5344CB8AC3E}">
        <p14:creationId xmlns:p14="http://schemas.microsoft.com/office/powerpoint/2010/main" val="26272624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4F15F9C-A8F6-457B-B042-FBB69C95B022}"/>
              </a:ext>
            </a:extLst>
          </p:cNvPr>
          <p:cNvSpPr txBox="1">
            <a:spLocks noChangeArrowheads="1"/>
          </p:cNvSpPr>
          <p:nvPr/>
        </p:nvSpPr>
        <p:spPr>
          <a:xfrm>
            <a:off x="914599" y="116632"/>
            <a:ext cx="2448272" cy="63090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/>
            <a:r>
              <a:rPr lang="zh-CN" altLang="en-US" sz="40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问题求解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948E89F7-269F-4579-B806-4036A38A85F0}"/>
              </a:ext>
            </a:extLst>
          </p:cNvPr>
          <p:cNvSpPr txBox="1">
            <a:spLocks/>
          </p:cNvSpPr>
          <p:nvPr/>
        </p:nvSpPr>
        <p:spPr>
          <a:xfrm>
            <a:off x="799468" y="1700808"/>
            <a:ext cx="10599414" cy="4530725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/>
            <a:r>
              <a:rPr lang="zh-CN" altLang="en-US" b="1" kern="0" dirty="0">
                <a:latin typeface="宋体" panose="02010600030101010101" pitchFamily="2" charset="-122"/>
                <a:ea typeface="宋体" panose="02010600030101010101" pitchFamily="2" charset="-122"/>
              </a:rPr>
              <a:t>计算机科学就是“一种关于信息结构转换的科学” </a:t>
            </a:r>
            <a:r>
              <a:rPr lang="en-US" altLang="zh-CN" b="1" kern="0" dirty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b="1" kern="0" dirty="0" err="1">
                <a:latin typeface="宋体" panose="02010600030101010101" pitchFamily="2" charset="-122"/>
                <a:ea typeface="宋体" panose="02010600030101010101" pitchFamily="2" charset="-122"/>
              </a:rPr>
              <a:t>Wegnor</a:t>
            </a:r>
            <a:r>
              <a:rPr lang="en-US" altLang="zh-CN" b="1" kern="0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endParaRPr lang="zh-CN" altLang="en-US" b="1" kern="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eaLnBrk="1" hangingPunct="1"/>
            <a:r>
              <a:rPr lang="zh-CN" altLang="en-US" b="1" kern="0" dirty="0">
                <a:latin typeface="宋体" panose="02010600030101010101" pitchFamily="2" charset="-122"/>
                <a:ea typeface="宋体" panose="02010600030101010101" pitchFamily="2" charset="-122"/>
              </a:rPr>
              <a:t>计算机科学是“算法的学问”</a:t>
            </a:r>
            <a:r>
              <a:rPr lang="en-US" altLang="zh-CN" b="1" kern="0" dirty="0">
                <a:latin typeface="宋体" panose="02010600030101010101" pitchFamily="2" charset="-122"/>
                <a:ea typeface="宋体" panose="02010600030101010101" pitchFamily="2" charset="-122"/>
              </a:rPr>
              <a:t> (</a:t>
            </a:r>
            <a:r>
              <a:rPr lang="en-US" altLang="zh-CN" b="1" kern="0" dirty="0" err="1">
                <a:latin typeface="宋体" panose="02010600030101010101" pitchFamily="2" charset="-122"/>
                <a:ea typeface="宋体" panose="02010600030101010101" pitchFamily="2" charset="-122"/>
              </a:rPr>
              <a:t>D.Knuth</a:t>
            </a:r>
            <a:r>
              <a:rPr lang="en-US" altLang="zh-CN" b="1" kern="0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</a:p>
          <a:p>
            <a:pPr eaLnBrk="1" hangingPunct="1"/>
            <a:r>
              <a:rPr lang="zh-CN" altLang="en-US" b="1" kern="0" dirty="0">
                <a:latin typeface="宋体" panose="02010600030101010101" pitchFamily="2" charset="-122"/>
                <a:ea typeface="宋体" panose="02010600030101010101" pitchFamily="2" charset="-122"/>
              </a:rPr>
              <a:t>其实数据结构与算法两者互为存在 （数据结构离不开施于其上的操作，同时算法也必然离不开作为其处理对象和结果的数据）</a:t>
            </a:r>
          </a:p>
          <a:p>
            <a:pPr eaLnBrk="1" hangingPunct="1"/>
            <a:endParaRPr lang="zh-CN" altLang="en-US" kern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72560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546FB2E-3A85-439C-A694-D8896256AD47}"/>
              </a:ext>
            </a:extLst>
          </p:cNvPr>
          <p:cNvSpPr txBox="1">
            <a:spLocks noChangeArrowheads="1"/>
          </p:cNvSpPr>
          <p:nvPr/>
        </p:nvSpPr>
        <p:spPr>
          <a:xfrm>
            <a:off x="914599" y="116632"/>
            <a:ext cx="2808312" cy="63090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/>
            <a:r>
              <a:rPr lang="zh-CN" altLang="en-US" sz="40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数据结构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C6B20AE-B528-42D2-B389-2F6F8D614676}"/>
              </a:ext>
            </a:extLst>
          </p:cNvPr>
          <p:cNvSpPr txBox="1">
            <a:spLocks noChangeArrowheads="1"/>
          </p:cNvSpPr>
          <p:nvPr/>
        </p:nvSpPr>
        <p:spPr>
          <a:xfrm>
            <a:off x="933150" y="1052736"/>
            <a:ext cx="5903584" cy="4881559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lnSpc>
                <a:spcPct val="210000"/>
              </a:lnSpc>
              <a:spcBef>
                <a:spcPts val="0"/>
              </a:spcBef>
              <a:defRPr/>
            </a:pPr>
            <a:r>
              <a:rPr lang="zh-CN" altLang="en-US" sz="2900" b="1" kern="0" dirty="0"/>
              <a:t>数据的</a:t>
            </a:r>
            <a:r>
              <a:rPr lang="zh-CN" altLang="en-US" b="1" kern="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ea typeface="Arial Unicode MS" pitchFamily="34" charset="-122"/>
                <a:cs typeface="Arial Unicode MS" pitchFamily="34" charset="-122"/>
              </a:rPr>
              <a:t>逻辑结构</a:t>
            </a:r>
          </a:p>
          <a:p>
            <a:pPr lvl="1" eaLnBrk="1" hangingPunct="1">
              <a:defRPr/>
            </a:pPr>
            <a:r>
              <a:rPr lang="zh-CN" altLang="en-US" b="1" kern="0" dirty="0"/>
              <a:t>图</a:t>
            </a:r>
            <a:r>
              <a:rPr lang="zh-CN" altLang="en-US" b="1" kern="0" dirty="0">
                <a:sym typeface="Symbol" pitchFamily="18" charset="2"/>
              </a:rPr>
              <a:t></a:t>
            </a:r>
            <a:r>
              <a:rPr lang="zh-CN" altLang="en-US" b="1" kern="0" dirty="0"/>
              <a:t>树</a:t>
            </a:r>
            <a:r>
              <a:rPr lang="zh-CN" altLang="en-US" b="1" kern="0" dirty="0">
                <a:sym typeface="Symbol" pitchFamily="18" charset="2"/>
              </a:rPr>
              <a:t></a:t>
            </a:r>
            <a:r>
              <a:rPr lang="zh-CN" altLang="en-US" b="1" kern="0" dirty="0"/>
              <a:t>二叉树</a:t>
            </a:r>
            <a:r>
              <a:rPr lang="zh-CN" altLang="en-US" b="1" kern="0" dirty="0">
                <a:sym typeface="Symbol" pitchFamily="18" charset="2"/>
              </a:rPr>
              <a:t></a:t>
            </a:r>
            <a:r>
              <a:rPr lang="zh-CN" altLang="en-US" b="1" kern="0" dirty="0"/>
              <a:t>线性表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sz="2900" b="1" kern="0" dirty="0"/>
              <a:t>数据的</a:t>
            </a:r>
            <a:r>
              <a:rPr lang="zh-CN" altLang="en-US" b="1" kern="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ea typeface="Arial Unicode MS" pitchFamily="34" charset="-122"/>
                <a:cs typeface="Arial Unicode MS" pitchFamily="34" charset="-122"/>
              </a:rPr>
              <a:t>存储结构</a:t>
            </a:r>
          </a:p>
          <a:p>
            <a:pPr lvl="1" eaLnBrk="1" hangingPunct="1">
              <a:spcBef>
                <a:spcPts val="0"/>
              </a:spcBef>
              <a:defRPr/>
            </a:pPr>
            <a:r>
              <a:rPr lang="zh-CN" altLang="en-US" b="1" kern="0" dirty="0"/>
              <a:t>顺序方法、链接方法</a:t>
            </a:r>
          </a:p>
          <a:p>
            <a:pPr lvl="1" eaLnBrk="1" hangingPunct="1">
              <a:spcBef>
                <a:spcPts val="0"/>
              </a:spcBef>
              <a:defRPr/>
            </a:pPr>
            <a:r>
              <a:rPr lang="zh-CN" altLang="en-US" b="1" kern="0" dirty="0"/>
              <a:t>索引方法、散列方法 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zh-CN" altLang="en-US" sz="2900" b="1" kern="0" dirty="0"/>
              <a:t>数据的</a:t>
            </a:r>
            <a:r>
              <a:rPr lang="zh-CN" altLang="en-US" b="1" kern="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ea typeface="Arial Unicode MS" pitchFamily="34" charset="-122"/>
                <a:cs typeface="Arial Unicode MS" pitchFamily="34" charset="-122"/>
              </a:rPr>
              <a:t>运算</a:t>
            </a:r>
          </a:p>
          <a:p>
            <a:pPr lvl="1" eaLnBrk="1" hangingPunct="1">
              <a:spcBef>
                <a:spcPts val="0"/>
              </a:spcBef>
              <a:defRPr/>
            </a:pPr>
            <a:r>
              <a:rPr lang="zh-CN" altLang="en-US" b="1" kern="0" dirty="0"/>
              <a:t>增、删、查、改</a:t>
            </a:r>
          </a:p>
          <a:p>
            <a:pPr lvl="1" eaLnBrk="1" hangingPunct="1">
              <a:spcBef>
                <a:spcPts val="0"/>
              </a:spcBef>
              <a:defRPr/>
            </a:pPr>
            <a:r>
              <a:rPr lang="zh-CN" altLang="en-US" b="1" kern="0" dirty="0"/>
              <a:t>排序、检索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783CA16-63FE-4C1B-8CCA-D91BAB5C833C}"/>
              </a:ext>
            </a:extLst>
          </p:cNvPr>
          <p:cNvGrpSpPr>
            <a:grpSpLocks/>
          </p:cNvGrpSpPr>
          <p:nvPr/>
        </p:nvGrpSpPr>
        <p:grpSpPr bwMode="auto">
          <a:xfrm>
            <a:off x="6531223" y="1489868"/>
            <a:ext cx="3960812" cy="3878263"/>
            <a:chOff x="1575" y="1200"/>
            <a:chExt cx="2457" cy="2528"/>
          </a:xfrm>
        </p:grpSpPr>
        <p:sp>
          <p:nvSpPr>
            <p:cNvPr id="6" name="Arc 5">
              <a:extLst>
                <a:ext uri="{FF2B5EF4-FFF2-40B4-BE49-F238E27FC236}">
                  <a16:creationId xmlns:a16="http://schemas.microsoft.com/office/drawing/2014/main" id="{BB3A7E7D-F54D-4E38-AAFB-353E795BD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4" y="1304"/>
              <a:ext cx="1208" cy="1816"/>
            </a:xfrm>
            <a:custGeom>
              <a:avLst/>
              <a:gdLst>
                <a:gd name="T0" fmla="*/ 0 w 21600"/>
                <a:gd name="T1" fmla="*/ 0 h 32421"/>
                <a:gd name="T2" fmla="*/ 0 w 21600"/>
                <a:gd name="T3" fmla="*/ 0 h 32421"/>
                <a:gd name="T4" fmla="*/ 0 w 21600"/>
                <a:gd name="T5" fmla="*/ 0 h 32421"/>
                <a:gd name="T6" fmla="*/ 0 60000 65536"/>
                <a:gd name="T7" fmla="*/ 0 60000 65536"/>
                <a:gd name="T8" fmla="*/ 0 60000 65536"/>
                <a:gd name="T9" fmla="*/ 0 w 21600"/>
                <a:gd name="T10" fmla="*/ 0 h 32421"/>
                <a:gd name="T11" fmla="*/ 21600 w 21600"/>
                <a:gd name="T12" fmla="*/ 32421 h 3242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32421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25399"/>
                    <a:pt x="20597" y="29132"/>
                    <a:pt x="18694" y="32421"/>
                  </a:cubicBezTo>
                </a:path>
                <a:path w="21600" h="32421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25399"/>
                    <a:pt x="20597" y="29132"/>
                    <a:pt x="18694" y="32421"/>
                  </a:cubicBez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6820AEAC-AB45-48BE-9966-4B81935980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9" y="2518"/>
              <a:ext cx="2090" cy="1210"/>
            </a:xfrm>
            <a:custGeom>
              <a:avLst/>
              <a:gdLst>
                <a:gd name="T0" fmla="*/ 0 w 37392"/>
                <a:gd name="T1" fmla="*/ 0 h 21600"/>
                <a:gd name="T2" fmla="*/ 0 w 37392"/>
                <a:gd name="T3" fmla="*/ 0 h 21600"/>
                <a:gd name="T4" fmla="*/ 0 w 37392"/>
                <a:gd name="T5" fmla="*/ 0 h 21600"/>
                <a:gd name="T6" fmla="*/ 0 60000 65536"/>
                <a:gd name="T7" fmla="*/ 0 60000 65536"/>
                <a:gd name="T8" fmla="*/ 0 60000 65536"/>
                <a:gd name="T9" fmla="*/ 0 w 37392"/>
                <a:gd name="T10" fmla="*/ 0 h 21600"/>
                <a:gd name="T11" fmla="*/ 37392 w 37392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7392" h="21600" fill="none" extrusionOk="0">
                  <a:moveTo>
                    <a:pt x="37392" y="10821"/>
                  </a:moveTo>
                  <a:cubicBezTo>
                    <a:pt x="33530" y="17492"/>
                    <a:pt x="26406" y="21599"/>
                    <a:pt x="18698" y="21600"/>
                  </a:cubicBezTo>
                  <a:cubicBezTo>
                    <a:pt x="10986" y="21600"/>
                    <a:pt x="3859" y="17488"/>
                    <a:pt x="-1" y="10813"/>
                  </a:cubicBezTo>
                </a:path>
                <a:path w="37392" h="21600" stroke="0" extrusionOk="0">
                  <a:moveTo>
                    <a:pt x="37392" y="10821"/>
                  </a:moveTo>
                  <a:cubicBezTo>
                    <a:pt x="33530" y="17492"/>
                    <a:pt x="26406" y="21599"/>
                    <a:pt x="18698" y="21600"/>
                  </a:cubicBezTo>
                  <a:cubicBezTo>
                    <a:pt x="10986" y="21600"/>
                    <a:pt x="3859" y="17488"/>
                    <a:pt x="-1" y="10813"/>
                  </a:cubicBezTo>
                  <a:lnTo>
                    <a:pt x="18698" y="0"/>
                  </a:lnTo>
                  <a:close/>
                </a:path>
              </a:pathLst>
            </a:cu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9D88563-ED02-4CAE-B7AE-A65788E6F5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6" y="1308"/>
              <a:ext cx="1208" cy="1816"/>
            </a:xfrm>
            <a:custGeom>
              <a:avLst/>
              <a:gdLst>
                <a:gd name="T0" fmla="*/ 0 w 21600"/>
                <a:gd name="T1" fmla="*/ 0 h 32413"/>
                <a:gd name="T2" fmla="*/ 0 w 21600"/>
                <a:gd name="T3" fmla="*/ 0 h 32413"/>
                <a:gd name="T4" fmla="*/ 0 w 21600"/>
                <a:gd name="T5" fmla="*/ 0 h 32413"/>
                <a:gd name="T6" fmla="*/ 0 60000 65536"/>
                <a:gd name="T7" fmla="*/ 0 60000 65536"/>
                <a:gd name="T8" fmla="*/ 0 60000 65536"/>
                <a:gd name="T9" fmla="*/ 0 w 21600"/>
                <a:gd name="T10" fmla="*/ 0 h 32413"/>
                <a:gd name="T11" fmla="*/ 21600 w 21600"/>
                <a:gd name="T12" fmla="*/ 32413 h 324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32413" fill="none" extrusionOk="0">
                  <a:moveTo>
                    <a:pt x="2901" y="32413"/>
                  </a:moveTo>
                  <a:cubicBezTo>
                    <a:pt x="1000" y="29126"/>
                    <a:pt x="0" y="25396"/>
                    <a:pt x="0" y="21600"/>
                  </a:cubicBezTo>
                  <a:cubicBezTo>
                    <a:pt x="-1" y="9670"/>
                    <a:pt x="9670" y="0"/>
                    <a:pt x="21599" y="0"/>
                  </a:cubicBezTo>
                </a:path>
                <a:path w="21600" h="32413" stroke="0" extrusionOk="0">
                  <a:moveTo>
                    <a:pt x="2901" y="32413"/>
                  </a:moveTo>
                  <a:cubicBezTo>
                    <a:pt x="1000" y="29126"/>
                    <a:pt x="0" y="25396"/>
                    <a:pt x="0" y="21600"/>
                  </a:cubicBezTo>
                  <a:cubicBezTo>
                    <a:pt x="-1" y="9670"/>
                    <a:pt x="9670" y="0"/>
                    <a:pt x="21599" y="0"/>
                  </a:cubicBezTo>
                  <a:lnTo>
                    <a:pt x="21600" y="21600"/>
                  </a:lnTo>
                  <a:close/>
                </a:path>
              </a:pathLst>
            </a:custGeom>
            <a:solidFill>
              <a:srgbClr val="FFFFFF"/>
            </a:solidFill>
            <a:ln w="63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9" name="Text Box 8">
              <a:extLst>
                <a:ext uri="{FF2B5EF4-FFF2-40B4-BE49-F238E27FC236}">
                  <a16:creationId xmlns:a16="http://schemas.microsoft.com/office/drawing/2014/main" id="{E39AF603-0DE5-46BA-8C10-D989055DB8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42" y="1858"/>
              <a:ext cx="566" cy="7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sz="3600" b="1">
                  <a:solidFill>
                    <a:srgbClr val="000066"/>
                  </a:solidFill>
                  <a:latin typeface="Times New Roman" panose="02020603050405020304" pitchFamily="18" charset="0"/>
                </a:rPr>
                <a:t>存储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CFB9C46-189F-4245-A0AE-ED50BE38D2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17" y="2011"/>
              <a:ext cx="1014" cy="1014"/>
            </a:xfrm>
            <a:prstGeom prst="ellipse">
              <a:avLst/>
            </a:prstGeom>
            <a:solidFill>
              <a:schemeClr val="hlink"/>
            </a:solidFill>
            <a:ln w="635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latin typeface="Tahoma" panose="020B0604030504040204" pitchFamily="34" charset="0"/>
                <a:ea typeface="Arial Unicode MS" pitchFamily="34" charset="-122"/>
              </a:endParaRPr>
            </a:p>
          </p:txBody>
        </p:sp>
        <p:sp>
          <p:nvSpPr>
            <p:cNvPr id="11" name="Text Box 10">
              <a:extLst>
                <a:ext uri="{FF2B5EF4-FFF2-40B4-BE49-F238E27FC236}">
                  <a16:creationId xmlns:a16="http://schemas.microsoft.com/office/drawing/2014/main" id="{E1488098-591F-4710-B710-671D58467B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21" y="2120"/>
              <a:ext cx="806" cy="7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sz="4000" b="1">
                  <a:solidFill>
                    <a:schemeClr val="bg1"/>
                  </a:solidFill>
                </a:rPr>
                <a:t>数据结构</a:t>
              </a: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EAE5C767-5A34-411C-AF3A-7101D218BFC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830" y="1200"/>
              <a:ext cx="198" cy="915"/>
            </a:xfrm>
            <a:custGeom>
              <a:avLst/>
              <a:gdLst>
                <a:gd name="T0" fmla="*/ 198 w 198"/>
                <a:gd name="T1" fmla="*/ 123 h 915"/>
                <a:gd name="T2" fmla="*/ 198 w 198"/>
                <a:gd name="T3" fmla="*/ 0 h 915"/>
                <a:gd name="T4" fmla="*/ 0 w 198"/>
                <a:gd name="T5" fmla="*/ 462 h 915"/>
                <a:gd name="T6" fmla="*/ 195 w 198"/>
                <a:gd name="T7" fmla="*/ 915 h 915"/>
                <a:gd name="T8" fmla="*/ 195 w 198"/>
                <a:gd name="T9" fmla="*/ 780 h 91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98"/>
                <a:gd name="T16" fmla="*/ 0 h 915"/>
                <a:gd name="T17" fmla="*/ 198 w 198"/>
                <a:gd name="T18" fmla="*/ 915 h 91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98" h="915">
                  <a:moveTo>
                    <a:pt x="198" y="123"/>
                  </a:moveTo>
                  <a:lnTo>
                    <a:pt x="198" y="0"/>
                  </a:lnTo>
                  <a:lnTo>
                    <a:pt x="0" y="462"/>
                  </a:lnTo>
                  <a:lnTo>
                    <a:pt x="195" y="915"/>
                  </a:lnTo>
                  <a:lnTo>
                    <a:pt x="195" y="780"/>
                  </a:lnTo>
                </a:path>
              </a:pathLst>
            </a:custGeom>
            <a:solidFill>
              <a:schemeClr val="bg1"/>
            </a:solidFill>
            <a:ln w="635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0" tIns="0" rIns="0" bIns="0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5290E270-6575-40C6-B192-4C526AE8A1D8}"/>
                </a:ext>
              </a:extLst>
            </p:cNvPr>
            <p:cNvSpPr>
              <a:spLocks/>
            </p:cNvSpPr>
            <p:nvPr/>
          </p:nvSpPr>
          <p:spPr bwMode="auto">
            <a:xfrm rot="3651555">
              <a:off x="1934" y="2398"/>
              <a:ext cx="198" cy="915"/>
            </a:xfrm>
            <a:custGeom>
              <a:avLst/>
              <a:gdLst>
                <a:gd name="T0" fmla="*/ 198 w 198"/>
                <a:gd name="T1" fmla="*/ 123 h 915"/>
                <a:gd name="T2" fmla="*/ 198 w 198"/>
                <a:gd name="T3" fmla="*/ 0 h 915"/>
                <a:gd name="T4" fmla="*/ 0 w 198"/>
                <a:gd name="T5" fmla="*/ 462 h 915"/>
                <a:gd name="T6" fmla="*/ 195 w 198"/>
                <a:gd name="T7" fmla="*/ 915 h 915"/>
                <a:gd name="T8" fmla="*/ 195 w 198"/>
                <a:gd name="T9" fmla="*/ 780 h 91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98"/>
                <a:gd name="T16" fmla="*/ 0 h 915"/>
                <a:gd name="T17" fmla="*/ 198 w 198"/>
                <a:gd name="T18" fmla="*/ 915 h 91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98" h="915">
                  <a:moveTo>
                    <a:pt x="198" y="123"/>
                  </a:moveTo>
                  <a:lnTo>
                    <a:pt x="198" y="0"/>
                  </a:lnTo>
                  <a:lnTo>
                    <a:pt x="0" y="462"/>
                  </a:lnTo>
                  <a:lnTo>
                    <a:pt x="195" y="915"/>
                  </a:lnTo>
                  <a:lnTo>
                    <a:pt x="195" y="780"/>
                  </a:lnTo>
                </a:path>
              </a:pathLst>
            </a:custGeom>
            <a:solidFill>
              <a:schemeClr val="bg1"/>
            </a:solidFill>
            <a:ln w="635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0" tIns="0" rIns="0" bIns="0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01EF00C5-D5E3-4D68-B26E-07201590CCFA}"/>
                </a:ext>
              </a:extLst>
            </p:cNvPr>
            <p:cNvSpPr>
              <a:spLocks/>
            </p:cNvSpPr>
            <p:nvPr/>
          </p:nvSpPr>
          <p:spPr bwMode="auto">
            <a:xfrm rot="-3610920">
              <a:off x="3425" y="2569"/>
              <a:ext cx="198" cy="915"/>
            </a:xfrm>
            <a:custGeom>
              <a:avLst/>
              <a:gdLst>
                <a:gd name="T0" fmla="*/ 198 w 198"/>
                <a:gd name="T1" fmla="*/ 123 h 915"/>
                <a:gd name="T2" fmla="*/ 198 w 198"/>
                <a:gd name="T3" fmla="*/ 0 h 915"/>
                <a:gd name="T4" fmla="*/ 0 w 198"/>
                <a:gd name="T5" fmla="*/ 462 h 915"/>
                <a:gd name="T6" fmla="*/ 195 w 198"/>
                <a:gd name="T7" fmla="*/ 915 h 915"/>
                <a:gd name="T8" fmla="*/ 195 w 198"/>
                <a:gd name="T9" fmla="*/ 780 h 91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98"/>
                <a:gd name="T16" fmla="*/ 0 h 915"/>
                <a:gd name="T17" fmla="*/ 198 w 198"/>
                <a:gd name="T18" fmla="*/ 915 h 91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98" h="915">
                  <a:moveTo>
                    <a:pt x="198" y="123"/>
                  </a:moveTo>
                  <a:lnTo>
                    <a:pt x="198" y="0"/>
                  </a:lnTo>
                  <a:lnTo>
                    <a:pt x="0" y="462"/>
                  </a:lnTo>
                  <a:lnTo>
                    <a:pt x="195" y="915"/>
                  </a:lnTo>
                  <a:lnTo>
                    <a:pt x="195" y="780"/>
                  </a:lnTo>
                </a:path>
              </a:pathLst>
            </a:custGeom>
            <a:solidFill>
              <a:schemeClr val="bg1"/>
            </a:solidFill>
            <a:ln w="635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0" tIns="0" rIns="0" bIns="0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15" name="Text Box 14">
              <a:extLst>
                <a:ext uri="{FF2B5EF4-FFF2-40B4-BE49-F238E27FC236}">
                  <a16:creationId xmlns:a16="http://schemas.microsoft.com/office/drawing/2014/main" id="{0F9D9576-B5D7-425B-AEE0-FF39CC18DD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42" y="1860"/>
              <a:ext cx="566" cy="7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sz="3600" b="1">
                  <a:solidFill>
                    <a:srgbClr val="000066"/>
                  </a:solidFill>
                  <a:latin typeface="Times New Roman" panose="02020603050405020304" pitchFamily="18" charset="0"/>
                </a:rPr>
                <a:t>逻辑</a:t>
              </a:r>
            </a:p>
          </p:txBody>
        </p:sp>
        <p:sp>
          <p:nvSpPr>
            <p:cNvPr id="16" name="Text Box 15">
              <a:extLst>
                <a:ext uri="{FF2B5EF4-FFF2-40B4-BE49-F238E27FC236}">
                  <a16:creationId xmlns:a16="http://schemas.microsoft.com/office/drawing/2014/main" id="{63F35AAB-678A-4B78-BE63-FAB1B93020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47" y="2971"/>
              <a:ext cx="565" cy="7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sz="3600" b="1">
                  <a:solidFill>
                    <a:srgbClr val="000066"/>
                  </a:solidFill>
                  <a:latin typeface="Times New Roman" panose="02020603050405020304" pitchFamily="18" charset="0"/>
                </a:rPr>
                <a:t>运算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21938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1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4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9" dur="2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2" dur="2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5" dur="2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0" dur="2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3" dur="2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6" dur="2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D3279AB-B29C-4D17-AEAD-1E1FA8703984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219835" y="635000"/>
            <a:ext cx="975868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“子鼠、丑牛、寅虎、卯兔、辰龙、巳蛇、午马、未羊、申猴、酉鸡、戌狗、亥猪”这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12</a:t>
            </a:r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个属相可以用下面哪个数据结构表示？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75EF65E-6299-4BC5-9548-DB5F7F375375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439670" y="2786063"/>
            <a:ext cx="8538845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集合结构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ADF6DC9-C2CB-408B-B889-7E432B6C3764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2439670" y="3643313"/>
            <a:ext cx="8538845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线性结构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08C3A9E-71D1-4586-B589-B2AC3E4AC4A9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2439670" y="4500563"/>
            <a:ext cx="8538845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树形结构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D8429C9-6207-4C75-9D41-26379BB62D24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2439670" y="5357813"/>
            <a:ext cx="8538845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图形结构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18298775-EB91-4FEF-BA3B-3EFE3E135BF5}"/>
              </a:ext>
            </a:extLst>
          </p:cNvPr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572578" y="2850356"/>
            <a:ext cx="514350" cy="514350"/>
          </a:xfrm>
          <a:prstGeom prst="ellipse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2CA1A5E8-B5A9-4C6B-9F46-CFE24D58607F}"/>
              </a:ext>
            </a:extLst>
          </p:cNvPr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1572578" y="3707606"/>
            <a:ext cx="514350" cy="514350"/>
          </a:xfrm>
          <a:prstGeom prst="ellipse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31C97B00-C525-44DB-B345-852D78227706}"/>
              </a:ext>
            </a:extLst>
          </p:cNvPr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572578" y="4564856"/>
            <a:ext cx="514350" cy="514350"/>
          </a:xfrm>
          <a:prstGeom prst="ellipse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237A4526-48FF-4448-B513-E9F7A4A0B722}"/>
              </a:ext>
            </a:extLst>
          </p:cNvPr>
          <p:cNvSpPr>
            <a:spLocks noChangeAspect="1"/>
          </p:cNvSpPr>
          <p:nvPr>
            <p:custDataLst>
              <p:tags r:id="rId10"/>
            </p:custDataLst>
          </p:nvPr>
        </p:nvSpPr>
        <p:spPr>
          <a:xfrm>
            <a:off x="1572578" y="5422106"/>
            <a:ext cx="514350" cy="514350"/>
          </a:xfrm>
          <a:prstGeom prst="ellipse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D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DE16A511-3F74-4565-98F6-607C6A3590FC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8921115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提交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BDD44170-3485-45C3-8E06-CD40C7D47E20}"/>
              </a:ext>
            </a:extLst>
          </p:cNvPr>
          <p:cNvGrpSpPr/>
          <p:nvPr>
            <p:custDataLst>
              <p:tags r:id="rId12"/>
            </p:custDataLst>
          </p:nvPr>
        </p:nvGrpSpPr>
        <p:grpSpPr>
          <a:xfrm>
            <a:off x="0" y="0"/>
            <a:ext cx="12198350" cy="635000"/>
            <a:chOff x="0" y="0"/>
            <a:chExt cx="12198350" cy="635000"/>
          </a:xfrm>
        </p:grpSpPr>
        <p:sp>
          <p:nvSpPr>
            <p:cNvPr id="14" name="TitleBackground">
              <a:extLst>
                <a:ext uri="{FF2B5EF4-FFF2-40B4-BE49-F238E27FC236}">
                  <a16:creationId xmlns:a16="http://schemas.microsoft.com/office/drawing/2014/main" id="{2D44EC53-8D19-4AF3-8CEC-698FF117DEDB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0" y="0"/>
              <a:ext cx="12198350" cy="635000"/>
            </a:xfrm>
            <a:prstGeom prst="rect">
              <a:avLst/>
            </a:prstGeom>
            <a:solidFill>
              <a:srgbClr val="F6F7F8"/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ColorBlock">
              <a:extLst>
                <a:ext uri="{FF2B5EF4-FFF2-40B4-BE49-F238E27FC236}">
                  <a16:creationId xmlns:a16="http://schemas.microsoft.com/office/drawing/2014/main" id="{5DE54005-3DF5-4951-B13B-F9C31C7AB52B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TypeText">
              <a:extLst>
                <a:ext uri="{FF2B5EF4-FFF2-40B4-BE49-F238E27FC236}">
                  <a16:creationId xmlns:a16="http://schemas.microsoft.com/office/drawing/2014/main" id="{44DF7954-67FA-4E7D-861E-6666DC79FF0F}"/>
                </a:ext>
              </a:extLst>
            </p:cNvPr>
            <p:cNvSpPr txBox="1"/>
            <p:nvPr>
              <p:custDataLst>
                <p:tags r:id="rId16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单选题</a:t>
              </a:r>
            </a:p>
          </p:txBody>
        </p:sp>
        <p:sp>
          <p:nvSpPr>
            <p:cNvPr id="17" name="TipText">
              <a:extLst>
                <a:ext uri="{FF2B5EF4-FFF2-40B4-BE49-F238E27FC236}">
                  <a16:creationId xmlns:a16="http://schemas.microsoft.com/office/drawing/2014/main" id="{7860FED1-A61C-4BDA-925D-0FA448B98036}"/>
                </a:ext>
              </a:extLst>
            </p:cNvPr>
            <p:cNvSpPr txBox="1"/>
            <p:nvPr>
              <p:custDataLst>
                <p:tags r:id="rId17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1</a:t>
              </a:r>
              <a:r>
                <a:rPr lang="zh-CN" altLang="en-US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分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E34319BC-AEDC-481A-BA20-B649247364D1}"/>
              </a:ext>
            </a:extLst>
          </p:cNvPr>
          <p:cNvPicPr>
            <a:picLocks/>
          </p:cNvPicPr>
          <p:nvPr>
            <p:custDataLst>
              <p:tags r:id="rId13"/>
            </p:custDataLst>
          </p:nvPr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95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55968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39E472F-BB63-4EB0-BE60-EAF572D79B2E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219835" y="635000"/>
            <a:ext cx="975868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22</a:t>
            </a:r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软件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1-2</a:t>
            </a:r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班同学之间都是同学关系，可以用哪个数据结构表示？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952AE37-1851-49D4-B98C-D9505C9B830B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439670" y="2786063"/>
            <a:ext cx="8538845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集合结构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762F9EE-71A9-40D8-9D56-9B3E0C2E679C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2439670" y="3643313"/>
            <a:ext cx="8538845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线性结构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E04355A-22D4-4247-BF34-7F589E1DDA4A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2439670" y="4500563"/>
            <a:ext cx="8538845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树形结构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035E971-B99C-408D-A4E9-59DF4265B217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2439670" y="5357813"/>
            <a:ext cx="8538845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图形结构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72063FA4-BBC5-493C-A641-BF4015960AB2}"/>
              </a:ext>
            </a:extLst>
          </p:cNvPr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572578" y="2850356"/>
            <a:ext cx="514350" cy="514350"/>
          </a:xfrm>
          <a:prstGeom prst="ellipse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0984754A-0E8C-4FDC-949C-3769358E9D60}"/>
              </a:ext>
            </a:extLst>
          </p:cNvPr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1572578" y="3707606"/>
            <a:ext cx="514350" cy="514350"/>
          </a:xfrm>
          <a:prstGeom prst="ellipse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BF66E9E9-6DA7-46CA-A432-C557A20B894E}"/>
              </a:ext>
            </a:extLst>
          </p:cNvPr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572578" y="4564856"/>
            <a:ext cx="514350" cy="514350"/>
          </a:xfrm>
          <a:prstGeom prst="ellipse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DE4CBB6D-2C9A-4E6A-9EB9-3A148BBF2B7E}"/>
              </a:ext>
            </a:extLst>
          </p:cNvPr>
          <p:cNvSpPr>
            <a:spLocks noChangeAspect="1"/>
          </p:cNvSpPr>
          <p:nvPr>
            <p:custDataLst>
              <p:tags r:id="rId10"/>
            </p:custDataLst>
          </p:nvPr>
        </p:nvSpPr>
        <p:spPr>
          <a:xfrm>
            <a:off x="1572578" y="5422106"/>
            <a:ext cx="514350" cy="514350"/>
          </a:xfrm>
          <a:prstGeom prst="ellipse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D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AEE9959D-C7EA-445C-B5C7-B45A718B9BDD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8921115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提交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1652083-A3D8-4711-9BCF-9E51AD3E0D28}"/>
              </a:ext>
            </a:extLst>
          </p:cNvPr>
          <p:cNvGrpSpPr/>
          <p:nvPr>
            <p:custDataLst>
              <p:tags r:id="rId12"/>
            </p:custDataLst>
          </p:nvPr>
        </p:nvGrpSpPr>
        <p:grpSpPr>
          <a:xfrm>
            <a:off x="0" y="0"/>
            <a:ext cx="12198350" cy="635000"/>
            <a:chOff x="0" y="0"/>
            <a:chExt cx="12198350" cy="635000"/>
          </a:xfrm>
        </p:grpSpPr>
        <p:sp>
          <p:nvSpPr>
            <p:cNvPr id="14" name="TitleBackground">
              <a:extLst>
                <a:ext uri="{FF2B5EF4-FFF2-40B4-BE49-F238E27FC236}">
                  <a16:creationId xmlns:a16="http://schemas.microsoft.com/office/drawing/2014/main" id="{EBFA651E-67C2-4796-BD16-7063DA2997A1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0" y="0"/>
              <a:ext cx="12198350" cy="635000"/>
            </a:xfrm>
            <a:prstGeom prst="rect">
              <a:avLst/>
            </a:prstGeom>
            <a:solidFill>
              <a:srgbClr val="F6F7F8"/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ColorBlock">
              <a:extLst>
                <a:ext uri="{FF2B5EF4-FFF2-40B4-BE49-F238E27FC236}">
                  <a16:creationId xmlns:a16="http://schemas.microsoft.com/office/drawing/2014/main" id="{31D59617-AE75-4E1C-8101-22A5F2E61807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TypeText">
              <a:extLst>
                <a:ext uri="{FF2B5EF4-FFF2-40B4-BE49-F238E27FC236}">
                  <a16:creationId xmlns:a16="http://schemas.microsoft.com/office/drawing/2014/main" id="{2D8DB475-0D5B-45D4-B1A0-147AB6181E16}"/>
                </a:ext>
              </a:extLst>
            </p:cNvPr>
            <p:cNvSpPr txBox="1"/>
            <p:nvPr>
              <p:custDataLst>
                <p:tags r:id="rId16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单选题</a:t>
              </a:r>
            </a:p>
          </p:txBody>
        </p:sp>
        <p:sp>
          <p:nvSpPr>
            <p:cNvPr id="17" name="TipText">
              <a:extLst>
                <a:ext uri="{FF2B5EF4-FFF2-40B4-BE49-F238E27FC236}">
                  <a16:creationId xmlns:a16="http://schemas.microsoft.com/office/drawing/2014/main" id="{ED3FE674-5905-4B11-BBA3-B58515E7A6E8}"/>
                </a:ext>
              </a:extLst>
            </p:cNvPr>
            <p:cNvSpPr txBox="1"/>
            <p:nvPr>
              <p:custDataLst>
                <p:tags r:id="rId17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1</a:t>
              </a:r>
              <a:r>
                <a:rPr lang="zh-CN" altLang="en-US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分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ADE9C099-CB4A-43E9-93B8-3117B4014FE8}"/>
              </a:ext>
            </a:extLst>
          </p:cNvPr>
          <p:cNvPicPr>
            <a:picLocks/>
          </p:cNvPicPr>
          <p:nvPr>
            <p:custDataLst>
              <p:tags r:id="rId13"/>
            </p:custDataLst>
          </p:nvPr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95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083560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0716388-C907-476E-BF22-A523E674D1DA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219835" y="635000"/>
            <a:ext cx="975868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请写出（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1</a:t>
            </a:r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）对本节课有困惑；（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2</a:t>
            </a:r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）你对本节课的建议。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81E30EE4-142D-465A-898E-05A651CA60E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8921115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作答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B70DE6A-8B18-40B0-8356-C3FF2C4BEAA2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0" y="5727129"/>
            <a:ext cx="12198350" cy="487934"/>
          </a:xfrm>
          <a:prstGeom prst="rect">
            <a:avLst/>
          </a:prstGeom>
          <a:solidFill>
            <a:srgbClr val="FBFAEF"/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rtlCol="0" anchor="ctr" anchorCtr="1">
            <a:noAutofit/>
          </a:bodyPr>
          <a:lstStyle/>
          <a:p>
            <a:r>
              <a:rPr lang="zh-CN" altLang="en-US" sz="1601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正常使用主观题需</a:t>
            </a:r>
            <a:r>
              <a:rPr lang="en-US" altLang="zh-CN" sz="1601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2.0</a:t>
            </a:r>
            <a:r>
              <a:rPr lang="zh-CN" altLang="en-US" sz="1601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以上版本雨课堂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25308816-3074-4893-8113-08F5C0B57687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0" y="0"/>
            <a:ext cx="12198350" cy="635000"/>
            <a:chOff x="0" y="0"/>
            <a:chExt cx="12198350" cy="635000"/>
          </a:xfrm>
        </p:grpSpPr>
        <p:sp>
          <p:nvSpPr>
            <p:cNvPr id="6" name="TitleBackground">
              <a:extLst>
                <a:ext uri="{FF2B5EF4-FFF2-40B4-BE49-F238E27FC236}">
                  <a16:creationId xmlns:a16="http://schemas.microsoft.com/office/drawing/2014/main" id="{C06C5505-2146-4FE0-810E-A11912654CF3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0" y="0"/>
              <a:ext cx="12198350" cy="635000"/>
            </a:xfrm>
            <a:prstGeom prst="rect">
              <a:avLst/>
            </a:prstGeom>
            <a:solidFill>
              <a:srgbClr val="F6F7F8"/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ColorBlock">
              <a:extLst>
                <a:ext uri="{FF2B5EF4-FFF2-40B4-BE49-F238E27FC236}">
                  <a16:creationId xmlns:a16="http://schemas.microsoft.com/office/drawing/2014/main" id="{4961AE27-364C-4308-8536-CD1D8A2274D2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TypeText">
              <a:extLst>
                <a:ext uri="{FF2B5EF4-FFF2-40B4-BE49-F238E27FC236}">
                  <a16:creationId xmlns:a16="http://schemas.microsoft.com/office/drawing/2014/main" id="{080675BF-A2B9-431E-A045-E56D98B49D67}"/>
                </a:ext>
              </a:extLst>
            </p:cNvPr>
            <p:cNvSpPr txBox="1"/>
            <p:nvPr>
              <p:custDataLst>
                <p:tags r:id="rId9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主观题</a:t>
              </a:r>
            </a:p>
          </p:txBody>
        </p:sp>
        <p:sp>
          <p:nvSpPr>
            <p:cNvPr id="9" name="TipText">
              <a:extLst>
                <a:ext uri="{FF2B5EF4-FFF2-40B4-BE49-F238E27FC236}">
                  <a16:creationId xmlns:a16="http://schemas.microsoft.com/office/drawing/2014/main" id="{C0F86468-730D-465E-82B6-033700591563}"/>
                </a:ext>
              </a:extLst>
            </p:cNvPr>
            <p:cNvSpPr txBox="1"/>
            <p:nvPr>
              <p:custDataLst>
                <p:tags r:id="rId10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10</a:t>
              </a:r>
              <a:r>
                <a:rPr lang="zh-CN" altLang="en-US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分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9556FE55-4442-40EB-B200-E4F35AC58070}"/>
              </a:ext>
            </a:extLst>
          </p:cNvPr>
          <p:cNvPicPr>
            <a:picLocks/>
          </p:cNvPicPr>
          <p:nvPr>
            <p:custDataLst>
              <p:tags r:id="rId6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95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81630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4B16BA80-9CA5-4210-B9A2-81D8BFBD1D4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141413" y="76200"/>
            <a:ext cx="10675937" cy="83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l"/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《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数据结构与算法</a:t>
            </a:r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》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在课程体系中的位置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C752AFC-549A-442B-853C-ACFCDCA820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615" y="885052"/>
            <a:ext cx="10081120" cy="5496276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6245253-84DD-4709-B6A1-DBAA77A91A47}"/>
              </a:ext>
            </a:extLst>
          </p:cNvPr>
          <p:cNvSpPr/>
          <p:nvPr/>
        </p:nvSpPr>
        <p:spPr>
          <a:xfrm>
            <a:off x="3146847" y="1324674"/>
            <a:ext cx="864096" cy="376134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7857065"/>
      </p:ext>
    </p:extLst>
  </p:cSld>
  <p:clrMapOvr>
    <a:masterClrMapping/>
  </p:clrMapOvr>
  <p:transition spd="slow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A2D96A6-056B-442B-8DB4-4D2E4A5261F9}"/>
              </a:ext>
            </a:extLst>
          </p:cNvPr>
          <p:cNvSpPr txBox="1">
            <a:spLocks noChangeArrowheads="1"/>
          </p:cNvSpPr>
          <p:nvPr/>
        </p:nvSpPr>
        <p:spPr>
          <a:xfrm>
            <a:off x="914599" y="116632"/>
            <a:ext cx="2808312" cy="63090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/>
            <a:r>
              <a:rPr lang="zh-CN" altLang="en-US" sz="40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EA6D050-380F-45F3-BEB2-20D11EC38C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91" y="980728"/>
            <a:ext cx="10801350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2976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2F2BDAE-237F-4A27-AD7E-EAB5FC52A2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作业：用思维导图总结本节课所学内容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下节课内容预告：</a:t>
            </a:r>
            <a:endParaRPr lang="en-US" altLang="zh-CN" dirty="0"/>
          </a:p>
          <a:p>
            <a:pPr lvl="1"/>
            <a:r>
              <a:rPr lang="zh-CN" altLang="en-US" dirty="0"/>
              <a:t>学习地点：周三的</a:t>
            </a:r>
            <a:r>
              <a:rPr lang="en-US" altLang="zh-CN" dirty="0"/>
              <a:t>1~2</a:t>
            </a:r>
            <a:r>
              <a:rPr lang="zh-CN" altLang="en-US" dirty="0"/>
              <a:t>节课程，学生在线上自主学习，不到教室</a:t>
            </a:r>
            <a:endParaRPr lang="en-US" altLang="zh-CN" dirty="0"/>
          </a:p>
          <a:p>
            <a:pPr lvl="1"/>
            <a:r>
              <a:rPr lang="zh-CN" altLang="en-US" dirty="0"/>
              <a:t>学习内容：</a:t>
            </a:r>
            <a:r>
              <a:rPr lang="en-US" altLang="zh-CN" dirty="0">
                <a:sym typeface="Wingdings" panose="05000000000000000000" pitchFamily="2" charset="2"/>
              </a:rPr>
              <a:t>(1</a:t>
            </a:r>
            <a:r>
              <a:rPr lang="zh-CN" altLang="en-US" dirty="0">
                <a:sym typeface="Wingdings" panose="05000000000000000000" pitchFamily="2" charset="2"/>
              </a:rPr>
              <a:t>）</a:t>
            </a:r>
            <a:r>
              <a:rPr lang="en-US" altLang="zh-CN" dirty="0"/>
              <a:t>1.2 </a:t>
            </a:r>
            <a:r>
              <a:rPr lang="zh-CN" altLang="en-US" dirty="0"/>
              <a:t>什么是算法（</a:t>
            </a:r>
            <a:r>
              <a:rPr lang="en-US" altLang="zh-CN" dirty="0"/>
              <a:t>3</a:t>
            </a:r>
            <a:r>
              <a:rPr lang="zh-CN" altLang="en-US" dirty="0"/>
              <a:t>节共</a:t>
            </a:r>
            <a:r>
              <a:rPr lang="en-US" altLang="zh-CN" dirty="0"/>
              <a:t>22:41</a:t>
            </a:r>
            <a:r>
              <a:rPr lang="zh-CN" altLang="en-US" dirty="0"/>
              <a:t>）</a:t>
            </a: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                   </a:t>
            </a:r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</a:t>
            </a:r>
            <a:r>
              <a:rPr lang="en-US" altLang="zh-CN" dirty="0"/>
              <a:t>1.3 </a:t>
            </a:r>
            <a:r>
              <a:rPr lang="zh-CN" altLang="en-US" dirty="0"/>
              <a:t>应用实例：最大子列和问题（</a:t>
            </a:r>
            <a:r>
              <a:rPr lang="en-US" altLang="zh-CN" dirty="0"/>
              <a:t>3</a:t>
            </a:r>
            <a:r>
              <a:rPr lang="zh-CN" altLang="en-US" dirty="0"/>
              <a:t>节共</a:t>
            </a:r>
            <a:r>
              <a:rPr lang="en-US" altLang="zh-CN" dirty="0"/>
              <a:t>20:02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学习目标</a:t>
            </a:r>
            <a:r>
              <a:rPr lang="zh-CN" altLang="en-US" dirty="0">
                <a:sym typeface="Wingdings" panose="05000000000000000000" pitchFamily="2" charset="2"/>
              </a:rPr>
              <a:t>：</a:t>
            </a:r>
            <a:r>
              <a:rPr lang="en-US" altLang="zh-CN" dirty="0">
                <a:sym typeface="Wingdings" panose="05000000000000000000" pitchFamily="2" charset="2"/>
              </a:rPr>
              <a:t>(1</a:t>
            </a:r>
            <a:r>
              <a:rPr lang="zh-CN" altLang="en-US" dirty="0">
                <a:sym typeface="Wingdings" panose="05000000000000000000" pitchFamily="2" charset="2"/>
              </a:rPr>
              <a:t>）正确描述算法的基本概念；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               (2</a:t>
            </a:r>
            <a:r>
              <a:rPr lang="zh-CN" altLang="en-US" dirty="0">
                <a:sym typeface="Wingdings" panose="05000000000000000000" pitchFamily="2" charset="2"/>
              </a:rPr>
              <a:t>）初步计算一个算法的用大</a:t>
            </a:r>
            <a:r>
              <a:rPr lang="en-US" altLang="zh-CN" dirty="0">
                <a:sym typeface="Wingdings" panose="05000000000000000000" pitchFamily="2" charset="2"/>
              </a:rPr>
              <a:t>O</a:t>
            </a:r>
            <a:r>
              <a:rPr lang="zh-CN" altLang="en-US" dirty="0">
                <a:sym typeface="Wingdings" panose="05000000000000000000" pitchFamily="2" charset="2"/>
              </a:rPr>
              <a:t>表示的时间复杂度。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US" altLang="zh-CN" dirty="0">
                <a:sym typeface="Wingdings" panose="05000000000000000000" pitchFamily="2" charset="2"/>
              </a:rPr>
              <a:t>                     (3</a:t>
            </a:r>
            <a:r>
              <a:rPr lang="zh-CN" altLang="en-US" dirty="0">
                <a:sym typeface="Wingdings" panose="05000000000000000000" pitchFamily="2" charset="2"/>
              </a:rPr>
              <a:t>）识别常见时间复杂度函数的渐进曲线。</a:t>
            </a:r>
            <a:endParaRPr lang="zh-CN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D3A16F-E6B9-4F07-B181-9DD1639DF794}"/>
              </a:ext>
            </a:extLst>
          </p:cNvPr>
          <p:cNvSpPr txBox="1">
            <a:spLocks noChangeArrowheads="1"/>
          </p:cNvSpPr>
          <p:nvPr/>
        </p:nvSpPr>
        <p:spPr>
          <a:xfrm>
            <a:off x="914599" y="116632"/>
            <a:ext cx="8928992" cy="63090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/>
            <a:r>
              <a:rPr lang="zh-CN" altLang="en-US" sz="40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作业及下节课内容预告</a:t>
            </a:r>
          </a:p>
        </p:txBody>
      </p:sp>
    </p:spTree>
    <p:extLst>
      <p:ext uri="{BB962C8B-B14F-4D97-AF65-F5344CB8AC3E}">
        <p14:creationId xmlns:p14="http://schemas.microsoft.com/office/powerpoint/2010/main" val="18957264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0">
            <a:extLst>
              <a:ext uri="{FF2B5EF4-FFF2-40B4-BE49-F238E27FC236}">
                <a16:creationId xmlns:a16="http://schemas.microsoft.com/office/drawing/2014/main" id="{6EEFD80A-42E4-432F-9767-030F48A6FEB8}"/>
              </a:ext>
            </a:extLst>
          </p:cNvPr>
          <p:cNvSpPr txBox="1"/>
          <p:nvPr/>
        </p:nvSpPr>
        <p:spPr>
          <a:xfrm>
            <a:off x="8115300" y="100013"/>
            <a:ext cx="4057650" cy="27463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逻辑与展示 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| </a:t>
            </a:r>
            <a:r>
              <a:rPr lang="zh-CN" altLang="en-US" sz="12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版面设计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 | </a:t>
            </a:r>
            <a:r>
              <a:rPr lang="zh-CN" altLang="en-US" sz="12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素材选择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 | </a:t>
            </a:r>
            <a:r>
              <a:rPr lang="zh-CN" altLang="en-US" sz="12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动画运用 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| </a:t>
            </a:r>
            <a:r>
              <a:rPr lang="zh-CN" altLang="en-US" sz="12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字体与颜色</a:t>
            </a:r>
          </a:p>
        </p:txBody>
      </p:sp>
      <p:sp>
        <p:nvSpPr>
          <p:cNvPr id="39939" name="TextBox 15">
            <a:extLst>
              <a:ext uri="{FF2B5EF4-FFF2-40B4-BE49-F238E27FC236}">
                <a16:creationId xmlns:a16="http://schemas.microsoft.com/office/drawing/2014/main" id="{4A49A880-C418-412D-B549-3043541E91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08638" y="6259513"/>
            <a:ext cx="10445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>
                <a:solidFill>
                  <a:srgbClr val="BFBFBF"/>
                </a:solidFill>
              </a:rPr>
              <a:t>—  </a:t>
            </a:r>
            <a:fld id="{00B43443-DD62-4DC7-A1AC-18D2C6DD5368}" type="slidenum">
              <a:rPr lang="zh-CN" altLang="en-US" sz="1600">
                <a:solidFill>
                  <a:srgbClr val="BFBFBF"/>
                </a:solidFill>
              </a:rPr>
              <a:pPr eaLnBrk="1" hangingPunct="1">
                <a:spcBef>
                  <a:spcPct val="0"/>
                </a:spcBef>
                <a:buFontTx/>
                <a:buNone/>
              </a:pPr>
              <a:t>32</a:t>
            </a:fld>
            <a:r>
              <a:rPr lang="zh-CN" altLang="en-US" sz="1600">
                <a:solidFill>
                  <a:srgbClr val="BFBFBF"/>
                </a:solidFill>
              </a:rPr>
              <a:t> </a:t>
            </a:r>
            <a:r>
              <a:rPr lang="en-US" altLang="zh-CN" sz="1600">
                <a:solidFill>
                  <a:srgbClr val="BFBFBF"/>
                </a:solidFill>
              </a:rPr>
              <a:t>—</a:t>
            </a:r>
            <a:r>
              <a:rPr lang="zh-CN" altLang="en-US" sz="1600">
                <a:solidFill>
                  <a:srgbClr val="BFBFBF"/>
                </a:solidFill>
              </a:rPr>
              <a:t> </a:t>
            </a:r>
            <a:endParaRPr lang="zh-CN" altLang="en-US" sz="1600">
              <a:solidFill>
                <a:srgbClr val="BFBFB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1D646390-B32C-40E0-9493-68DF992BFC99}"/>
              </a:ext>
            </a:extLst>
          </p:cNvPr>
          <p:cNvCxnSpPr/>
          <p:nvPr/>
        </p:nvCxnSpPr>
        <p:spPr>
          <a:xfrm>
            <a:off x="0" y="6129338"/>
            <a:ext cx="12196763" cy="0"/>
          </a:xfrm>
          <a:prstGeom prst="line">
            <a:avLst/>
          </a:prstGeom>
          <a:ln w="76200">
            <a:solidFill>
              <a:srgbClr val="2E81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F8F1CF9-07A3-4D0F-9F5F-E7E30F0305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10925" y="6221413"/>
            <a:ext cx="900113" cy="512762"/>
          </a:xfrm>
          <a:prstGeom prst="rect">
            <a:avLst/>
          </a:prstGeom>
          <a:noFill/>
          <a:ln>
            <a:noFill/>
          </a:ln>
        </p:spPr>
        <p:txBody>
          <a:bodyPr wrap="none" lIns="102870" tIns="51435" rIns="102870" bIns="51435">
            <a:spAutoFit/>
          </a:bodyPr>
          <a:lstStyle>
            <a:lvl1pPr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700" dirty="0">
                <a:solidFill>
                  <a:schemeClr val="bg1">
                    <a:lumMod val="75000"/>
                  </a:schemeClr>
                </a:solidFill>
                <a:latin typeface="Impact" pitchFamily="34" charset="0"/>
              </a:rPr>
              <a:t>LOGO</a:t>
            </a:r>
            <a:endParaRPr lang="zh-CN" altLang="en-US" sz="2700" dirty="0">
              <a:solidFill>
                <a:schemeClr val="bg1">
                  <a:lumMod val="75000"/>
                </a:schemeClr>
              </a:solidFill>
              <a:latin typeface="Impact" pitchFamily="34" charset="0"/>
            </a:endParaR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0D71B5B5-EC38-4548-993C-ECEB4071C441}"/>
              </a:ext>
            </a:extLst>
          </p:cNvPr>
          <p:cNvSpPr txBox="1"/>
          <p:nvPr/>
        </p:nvSpPr>
        <p:spPr>
          <a:xfrm>
            <a:off x="195263" y="6319838"/>
            <a:ext cx="3556000" cy="27463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更多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itchFamily="34" charset="-122"/>
                <a:ea typeface="微软雅黑" pitchFamily="34" charset="-122"/>
              </a:rPr>
              <a:t>案例，请访问：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http://teliss.blog.163.com/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4375E3D-4C13-4E1B-9799-FC8748D9EFED}"/>
              </a:ext>
            </a:extLst>
          </p:cNvPr>
          <p:cNvSpPr/>
          <p:nvPr/>
        </p:nvSpPr>
        <p:spPr>
          <a:xfrm>
            <a:off x="0" y="0"/>
            <a:ext cx="1219835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2B33EB7-E30B-45C3-B310-BE1ABF9456D7}"/>
              </a:ext>
            </a:extLst>
          </p:cNvPr>
          <p:cNvSpPr/>
          <p:nvPr/>
        </p:nvSpPr>
        <p:spPr>
          <a:xfrm>
            <a:off x="2038350" y="0"/>
            <a:ext cx="2733675" cy="6858000"/>
          </a:xfrm>
          <a:prstGeom prst="rect">
            <a:avLst/>
          </a:prstGeom>
          <a:solidFill>
            <a:srgbClr val="4D9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686B0D5D-3D48-43D6-A4B6-028129BE57F9}"/>
              </a:ext>
            </a:extLst>
          </p:cNvPr>
          <p:cNvSpPr/>
          <p:nvPr/>
        </p:nvSpPr>
        <p:spPr>
          <a:xfrm>
            <a:off x="1408113" y="1403350"/>
            <a:ext cx="3887787" cy="38862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/>
          </a:p>
        </p:txBody>
      </p:sp>
      <p:sp>
        <p:nvSpPr>
          <p:cNvPr id="39946" name="WordArt 14">
            <a:extLst>
              <a:ext uri="{FF2B5EF4-FFF2-40B4-BE49-F238E27FC236}">
                <a16:creationId xmlns:a16="http://schemas.microsoft.com/office/drawing/2014/main" id="{54B1F559-D62A-4480-AFDA-EB528367CF53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1984375" y="1844675"/>
            <a:ext cx="2738438" cy="2087563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spcFirstLastPara="1" wrap="none" fromWordArt="1">
            <a:prstTxWarp prst="textButton">
              <a:avLst>
                <a:gd name="adj" fmla="val 10800004"/>
              </a:avLst>
            </a:prstTxWarp>
          </a:bodyPr>
          <a:lstStyle/>
          <a:p>
            <a:pPr algn="ctr"/>
            <a:r>
              <a:rPr lang="zh-CN" altLang="en-US" sz="1200" b="1" kern="10" normalizeH="1">
                <a:solidFill>
                  <a:srgbClr val="808080"/>
                </a:solidFill>
                <a:effectLst>
                  <a:outerShdw dist="45791" dir="2021404" algn="ctr" rotWithShape="0">
                    <a:srgbClr val="B2B2B2">
                      <a:alpha val="79999"/>
                    </a:srgbClr>
                  </a:outerShdw>
                </a:effectLst>
                <a:latin typeface="华文仿宋" panose="02010600040101010101" pitchFamily="2" charset="-122"/>
                <a:ea typeface="华文仿宋" panose="02010600040101010101" pitchFamily="2" charset="-122"/>
              </a:rPr>
              <a:t>谢谢收看，欢迎联系！</a:t>
            </a:r>
          </a:p>
        </p:txBody>
      </p:sp>
      <p:grpSp>
        <p:nvGrpSpPr>
          <p:cNvPr id="39947" name="Group 24">
            <a:extLst>
              <a:ext uri="{FF2B5EF4-FFF2-40B4-BE49-F238E27FC236}">
                <a16:creationId xmlns:a16="http://schemas.microsoft.com/office/drawing/2014/main" id="{EA32A72B-BDF1-4A4C-9956-8EB9CEA756B3}"/>
              </a:ext>
            </a:extLst>
          </p:cNvPr>
          <p:cNvGrpSpPr>
            <a:grpSpLocks/>
          </p:cNvGrpSpPr>
          <p:nvPr/>
        </p:nvGrpSpPr>
        <p:grpSpPr bwMode="auto">
          <a:xfrm>
            <a:off x="6099175" y="2619375"/>
            <a:ext cx="3825875" cy="1447800"/>
            <a:chOff x="3502" y="1423"/>
            <a:chExt cx="2410" cy="912"/>
          </a:xfrm>
        </p:grpSpPr>
        <p:pic>
          <p:nvPicPr>
            <p:cNvPr id="39949" name="Picture 20">
              <a:extLst>
                <a:ext uri="{FF2B5EF4-FFF2-40B4-BE49-F238E27FC236}">
                  <a16:creationId xmlns:a16="http://schemas.microsoft.com/office/drawing/2014/main" id="{C1CAC82F-6FFE-4971-8590-BB05C4E19E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87" y="1432"/>
              <a:ext cx="227" cy="2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9950" name="Text Box 21">
              <a:extLst>
                <a:ext uri="{FF2B5EF4-FFF2-40B4-BE49-F238E27FC236}">
                  <a16:creationId xmlns:a16="http://schemas.microsoft.com/office/drawing/2014/main" id="{45363912-A7FA-4CF1-9243-3B8361080A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84" y="1423"/>
              <a:ext cx="192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zh-CN" sz="2400"/>
                <a:t>82354449@qq.com</a:t>
              </a:r>
            </a:p>
          </p:txBody>
        </p:sp>
        <p:pic>
          <p:nvPicPr>
            <p:cNvPr id="39951" name="Picture 22" descr="xinxiang">
              <a:extLst>
                <a:ext uri="{FF2B5EF4-FFF2-40B4-BE49-F238E27FC236}">
                  <a16:creationId xmlns:a16="http://schemas.microsoft.com/office/drawing/2014/main" id="{A27D2354-16F4-493F-B97A-FB516E6684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02" y="2018"/>
              <a:ext cx="397" cy="3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9952" name="Text Box 23">
              <a:extLst>
                <a:ext uri="{FF2B5EF4-FFF2-40B4-BE49-F238E27FC236}">
                  <a16:creationId xmlns:a16="http://schemas.microsoft.com/office/drawing/2014/main" id="{0A2CF0DF-41DE-4F6F-A566-BDB980ECE1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84" y="2047"/>
              <a:ext cx="192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zh-CN" sz="2400"/>
                <a:t>douyan@ysu.edu.cn</a:t>
              </a:r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44EB9E27-21F0-450B-AACD-CE547DB66F4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25" t="4851" r="11250" b="43333"/>
          <a:stretch/>
        </p:blipFill>
        <p:spPr>
          <a:xfrm>
            <a:off x="1977967" y="2060848"/>
            <a:ext cx="2748078" cy="273398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ransition spd="slow">
    <p:blinds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AAD4E788-ED77-4BCC-9969-BD2B90C03B2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141413" y="76200"/>
            <a:ext cx="10675937" cy="83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l"/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1.1  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开篇语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C264C6B-199B-4476-B8EA-93E3678B1A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249" y="905631"/>
            <a:ext cx="9357852" cy="5460222"/>
          </a:xfrm>
          <a:prstGeom prst="rect">
            <a:avLst/>
          </a:prstGeom>
        </p:spPr>
      </p:pic>
    </p:spTree>
  </p:cSld>
  <p:clrMapOvr>
    <a:masterClrMapping/>
  </p:clrMapOvr>
  <p:transition spd="slow">
    <p:blinds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4B16BA80-9CA5-4210-B9A2-81D8BFBD1D4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141413" y="76200"/>
            <a:ext cx="10675937" cy="83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l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课程安排</a:t>
            </a:r>
          </a:p>
        </p:txBody>
      </p:sp>
      <p:sp>
        <p:nvSpPr>
          <p:cNvPr id="7171" name="矩形 3">
            <a:extLst>
              <a:ext uri="{FF2B5EF4-FFF2-40B4-BE49-F238E27FC236}">
                <a16:creationId xmlns:a16="http://schemas.microsoft.com/office/drawing/2014/main" id="{DEC91FD6-7EBB-4956-B8E2-C8565B130C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063" y="1052513"/>
            <a:ext cx="10944225" cy="497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b="1" dirty="0">
                <a:solidFill>
                  <a:srgbClr val="C00000"/>
                </a:solidFill>
                <a:latin typeface="宋体" panose="02010600030101010101" pitchFamily="2" charset="-122"/>
              </a:rPr>
              <a:t>课时安排：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理论课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64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学时（线上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16+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线下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48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） 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+ 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实验课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24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学时</a:t>
            </a:r>
            <a:endParaRPr lang="en-US" altLang="zh-CN" dirty="0">
              <a:solidFill>
                <a:srgbClr val="1E1C11"/>
              </a:solidFill>
              <a:latin typeface="宋体" panose="02010600030101010101" pitchFamily="2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b="1" dirty="0">
                <a:solidFill>
                  <a:srgbClr val="C00000"/>
                </a:solidFill>
                <a:latin typeface="宋体" panose="02010600030101010101" pitchFamily="2" charset="-122"/>
              </a:rPr>
              <a:t>学习形式</a:t>
            </a:r>
            <a:r>
              <a:rPr lang="zh-CN" altLang="en-US" dirty="0">
                <a:solidFill>
                  <a:srgbClr val="5F5E5C"/>
                </a:solidFill>
                <a:latin typeface="宋体" panose="02010600030101010101" pitchFamily="2" charset="-122"/>
              </a:rPr>
              <a:t>：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讲授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+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启发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+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讨论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+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互动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+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慕课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+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学习笔记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b="1" dirty="0">
                <a:solidFill>
                  <a:srgbClr val="C00000"/>
                </a:solidFill>
                <a:latin typeface="宋体" panose="02010600030101010101" pitchFamily="2" charset="-122"/>
              </a:rPr>
              <a:t>教学平台：</a:t>
            </a:r>
            <a:r>
              <a:rPr lang="zh-CN" altLang="en-US" dirty="0">
                <a:solidFill>
                  <a:srgbClr val="1E1C11"/>
                </a:solidFill>
                <a:cs typeface="Times New Roman" panose="02020603050405020304" pitchFamily="18" charset="0"/>
                <a:hlinkClick r:id="rId3"/>
              </a:rPr>
              <a:t>中国大学</a:t>
            </a:r>
            <a:r>
              <a:rPr lang="en-US" altLang="zh-CN" dirty="0" err="1">
                <a:solidFill>
                  <a:srgbClr val="1E1C11"/>
                </a:solidFill>
                <a:cs typeface="Times New Roman" panose="02020603050405020304" pitchFamily="18" charset="0"/>
                <a:hlinkClick r:id="rId3"/>
              </a:rPr>
              <a:t>Mooc</a:t>
            </a:r>
            <a:r>
              <a:rPr lang="zh-CN" altLang="en-US" dirty="0">
                <a:solidFill>
                  <a:srgbClr val="1E1C11"/>
                </a:solidFill>
                <a:cs typeface="Times New Roman" panose="02020603050405020304" pitchFamily="18" charset="0"/>
              </a:rPr>
              <a:t>、</a:t>
            </a:r>
            <a:r>
              <a:rPr lang="en-US" altLang="zh-CN" dirty="0">
                <a:solidFill>
                  <a:srgbClr val="1E1C11"/>
                </a:solidFill>
                <a:cs typeface="Times New Roman" panose="02020603050405020304" pitchFamily="18" charset="0"/>
                <a:hlinkClick r:id="rId4"/>
              </a:rPr>
              <a:t>PTA</a:t>
            </a:r>
            <a:r>
              <a:rPr lang="zh-CN" altLang="en-US" dirty="0">
                <a:solidFill>
                  <a:srgbClr val="1E1C11"/>
                </a:solidFill>
                <a:cs typeface="Times New Roman" panose="02020603050405020304" pitchFamily="18" charset="0"/>
              </a:rPr>
              <a:t>、</a:t>
            </a:r>
            <a:r>
              <a:rPr lang="zh-CN" altLang="en-US" dirty="0">
                <a:solidFill>
                  <a:srgbClr val="1E1C11"/>
                </a:solidFill>
                <a:cs typeface="Times New Roman" panose="02020603050405020304" pitchFamily="18" charset="0"/>
                <a:hlinkClick r:id="rId5"/>
              </a:rPr>
              <a:t>学习通</a:t>
            </a:r>
            <a:r>
              <a:rPr lang="zh-CN" altLang="en-US" dirty="0">
                <a:solidFill>
                  <a:srgbClr val="1E1C11"/>
                </a:solidFill>
                <a:cs typeface="Times New Roman" panose="02020603050405020304" pitchFamily="18" charset="0"/>
              </a:rPr>
              <a:t>、雨课堂、</a:t>
            </a:r>
            <a:endParaRPr lang="en-US" altLang="zh-CN" dirty="0">
              <a:solidFill>
                <a:srgbClr val="1E1C11"/>
              </a:solidFill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b="1" dirty="0">
                <a:solidFill>
                  <a:srgbClr val="C00000"/>
                </a:solidFill>
                <a:latin typeface="宋体" panose="02010600030101010101" pitchFamily="2" charset="-122"/>
              </a:rPr>
              <a:t>理 论 课</a:t>
            </a:r>
            <a:r>
              <a:rPr lang="zh-CN" altLang="en-US" dirty="0">
                <a:solidFill>
                  <a:srgbClr val="5F5E5C"/>
                </a:solidFill>
                <a:latin typeface="宋体" panose="02010600030101010101" pitchFamily="2" charset="-122"/>
              </a:rPr>
              <a:t>：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第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1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周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~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第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12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周，每周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3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次理论课（线下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+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线上）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b="1" dirty="0">
                <a:solidFill>
                  <a:srgbClr val="C00000"/>
                </a:solidFill>
                <a:latin typeface="宋体" panose="02010600030101010101" pitchFamily="2" charset="-122"/>
              </a:rPr>
              <a:t>实 验 课</a:t>
            </a:r>
            <a:r>
              <a:rPr lang="zh-CN" altLang="en-US" dirty="0">
                <a:solidFill>
                  <a:srgbClr val="5F5E5C"/>
                </a:solidFill>
                <a:latin typeface="宋体" panose="02010600030101010101" pitchFamily="2" charset="-122"/>
              </a:rPr>
              <a:t>：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第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3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周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~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第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13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周西校区信息馆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2#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软件工程实验室（三楼）</a:t>
            </a:r>
            <a:endParaRPr lang="en-US" altLang="zh-CN" dirty="0">
              <a:solidFill>
                <a:srgbClr val="1E1C11"/>
              </a:solidFill>
              <a:latin typeface="宋体" panose="02010600030101010101" pitchFamily="2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b="1" dirty="0">
                <a:solidFill>
                  <a:srgbClr val="C00000"/>
                </a:solidFill>
                <a:latin typeface="宋体" panose="02010600030101010101" pitchFamily="2" charset="-122"/>
              </a:rPr>
              <a:t>课程安排</a:t>
            </a:r>
            <a:r>
              <a:rPr lang="zh-CN" altLang="en-US" dirty="0">
                <a:solidFill>
                  <a:srgbClr val="5F5E5C"/>
                </a:solidFill>
                <a:latin typeface="宋体" panose="02010600030101010101" pitchFamily="2" charset="-122"/>
              </a:rPr>
              <a:t>：课堂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讲授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48+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线上自学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16+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讨论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+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实验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24+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三级项目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4</a:t>
            </a:r>
            <a:endParaRPr lang="zh-CN" altLang="en-US" dirty="0">
              <a:solidFill>
                <a:srgbClr val="1E1C11"/>
              </a:solidFill>
              <a:latin typeface="宋体" panose="02010600030101010101" pitchFamily="2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b="1" dirty="0">
                <a:solidFill>
                  <a:srgbClr val="C00000"/>
                </a:solidFill>
                <a:latin typeface="宋体" panose="02010600030101010101" pitchFamily="2" charset="-122"/>
              </a:rPr>
              <a:t>考核形式</a:t>
            </a:r>
            <a:r>
              <a:rPr lang="zh-CN" altLang="en-US" dirty="0">
                <a:solidFill>
                  <a:srgbClr val="5F5E5C"/>
                </a:solidFill>
                <a:latin typeface="宋体" panose="02010600030101010101" pitchFamily="2" charset="-122"/>
              </a:rPr>
              <a:t>：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</a:rPr>
              <a:t>(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</a:rPr>
              <a:t>视频观看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</a:rPr>
              <a:t>+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</a:rPr>
              <a:t>作业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</a:rPr>
              <a:t>)10%+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</a:rPr>
              <a:t>实验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</a:rPr>
              <a:t>15%+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</a:rPr>
              <a:t>讨论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</a:rPr>
              <a:t>(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</a:rPr>
              <a:t>线上和线下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</a:rPr>
              <a:t>)5%+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</a:rPr>
              <a:t>三级项目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</a:rPr>
              <a:t>20%+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</a:rPr>
              <a:t>期末考核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</a:rPr>
              <a:t>50%</a:t>
            </a:r>
          </a:p>
        </p:txBody>
      </p:sp>
    </p:spTree>
  </p:cSld>
  <p:clrMapOvr>
    <a:masterClrMapping/>
  </p:clrMapOvr>
  <p:transition spd="slow">
    <p:blinds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4B16BA80-9CA5-4210-B9A2-81D8BFBD1D4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141413" y="76200"/>
            <a:ext cx="10675937" cy="83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l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学习方法建议</a:t>
            </a:r>
          </a:p>
        </p:txBody>
      </p:sp>
      <p:sp>
        <p:nvSpPr>
          <p:cNvPr id="7171" name="矩形 3">
            <a:extLst>
              <a:ext uri="{FF2B5EF4-FFF2-40B4-BE49-F238E27FC236}">
                <a16:creationId xmlns:a16="http://schemas.microsoft.com/office/drawing/2014/main" id="{DEC91FD6-7EBB-4956-B8E2-C8565B130C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063" y="1052513"/>
            <a:ext cx="10944225" cy="4985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b="1" dirty="0">
                <a:solidFill>
                  <a:srgbClr val="C00000"/>
                </a:solidFill>
                <a:latin typeface="宋体" panose="02010600030101010101" pitchFamily="2" charset="-122"/>
              </a:rPr>
              <a:t>理论学习：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核心读书法，即精读一本，泛读多本</a:t>
            </a:r>
            <a:endParaRPr lang="en-US" altLang="zh-CN" dirty="0">
              <a:solidFill>
                <a:srgbClr val="1E1C11"/>
              </a:solidFill>
              <a:latin typeface="宋体" panose="02010600030101010101" pitchFamily="2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b="1" dirty="0">
                <a:solidFill>
                  <a:srgbClr val="C00000"/>
                </a:solidFill>
                <a:latin typeface="宋体" panose="02010600030101010101" pitchFamily="2" charset="-122"/>
              </a:rPr>
              <a:t>学习笔记</a:t>
            </a:r>
            <a:r>
              <a:rPr lang="zh-CN" altLang="en-US" dirty="0">
                <a:solidFill>
                  <a:srgbClr val="5F5E5C"/>
                </a:solidFill>
                <a:latin typeface="宋体" panose="02010600030101010101" pitchFamily="2" charset="-122"/>
              </a:rPr>
              <a:t>：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画出每一章的思维导图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b="1" dirty="0">
                <a:solidFill>
                  <a:srgbClr val="C00000"/>
                </a:solidFill>
                <a:latin typeface="宋体" panose="02010600030101010101" pitchFamily="2" charset="-122"/>
              </a:rPr>
              <a:t>实践学习：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至少独立写出每一个学过的算法代码</a:t>
            </a:r>
            <a:endParaRPr lang="en-US" altLang="zh-CN" dirty="0">
              <a:solidFill>
                <a:srgbClr val="1E1C11"/>
              </a:solidFill>
              <a:latin typeface="宋体" panose="02010600030101010101" pitchFamily="2" charset="-122"/>
            </a:endParaRPr>
          </a:p>
          <a:p>
            <a:pPr>
              <a:spcBef>
                <a:spcPts val="600"/>
              </a:spcBef>
            </a:pPr>
            <a:r>
              <a:rPr lang="zh-CN" altLang="en-US" b="1" dirty="0">
                <a:solidFill>
                  <a:srgbClr val="C00000"/>
                </a:solidFill>
                <a:latin typeface="宋体" panose="02010600030101010101" pitchFamily="2" charset="-122"/>
              </a:rPr>
              <a:t>合作学习</a:t>
            </a:r>
            <a:r>
              <a:rPr lang="zh-CN" altLang="en-US" dirty="0">
                <a:solidFill>
                  <a:srgbClr val="5F5E5C"/>
                </a:solidFill>
                <a:latin typeface="宋体" panose="02010600030101010101" pitchFamily="2" charset="-122"/>
              </a:rPr>
              <a:t>：</a:t>
            </a: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(1)4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人一组，推选组长，三级项目开始后负责项目实施</a:t>
            </a:r>
            <a:endParaRPr lang="en-US" altLang="zh-CN" dirty="0">
              <a:solidFill>
                <a:srgbClr val="1E1C11"/>
              </a:solidFill>
              <a:latin typeface="宋体" panose="02010600030101010101" pitchFamily="2" charset="-122"/>
            </a:endParaRPr>
          </a:p>
          <a:p>
            <a:pPr>
              <a:spcBef>
                <a:spcPts val="600"/>
              </a:spcBef>
            </a:pPr>
            <a:r>
              <a:rPr lang="en-US" altLang="zh-CN" dirty="0">
                <a:solidFill>
                  <a:srgbClr val="1E1C11"/>
                </a:solidFill>
                <a:latin typeface="宋体" panose="02010600030101010101" pitchFamily="2" charset="-122"/>
              </a:rPr>
              <a:t>          (2)</a:t>
            </a:r>
            <a:r>
              <a:rPr lang="zh-CN" altLang="en-US" dirty="0">
                <a:solidFill>
                  <a:srgbClr val="1E1C11"/>
                </a:solidFill>
                <a:latin typeface="宋体" panose="02010600030101010101" pitchFamily="2" charset="-122"/>
              </a:rPr>
              <a:t>课程全程每人负责一个内容：</a:t>
            </a:r>
            <a:endParaRPr lang="en-US" altLang="zh-CN" dirty="0">
              <a:solidFill>
                <a:srgbClr val="1E1C11"/>
              </a:solidFill>
              <a:latin typeface="宋体" panose="02010600030101010101" pitchFamily="2" charset="-122"/>
            </a:endParaRPr>
          </a:p>
          <a:p>
            <a:pPr marL="2514600" lvl="4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1E1C11"/>
                </a:solidFill>
                <a:latin typeface="宋体" panose="02010600030101010101" pitchFamily="2" charset="-122"/>
              </a:rPr>
              <a:t>督促画思维导图</a:t>
            </a:r>
            <a:endParaRPr lang="en-US" altLang="zh-CN" sz="2400" dirty="0">
              <a:solidFill>
                <a:srgbClr val="1E1C11"/>
              </a:solidFill>
              <a:latin typeface="宋体" panose="02010600030101010101" pitchFamily="2" charset="-122"/>
            </a:endParaRPr>
          </a:p>
          <a:p>
            <a:pPr marL="2514600" lvl="4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1E1C11"/>
                </a:solidFill>
                <a:latin typeface="宋体" panose="02010600030101010101" pitchFamily="2" charset="-122"/>
              </a:rPr>
              <a:t>督促上课（每组同学坐一起）</a:t>
            </a:r>
            <a:endParaRPr lang="en-US" altLang="zh-CN" sz="2400" dirty="0">
              <a:solidFill>
                <a:srgbClr val="1E1C11"/>
              </a:solidFill>
              <a:latin typeface="宋体" panose="02010600030101010101" pitchFamily="2" charset="-122"/>
            </a:endParaRPr>
          </a:p>
          <a:p>
            <a:pPr marL="2514600" lvl="4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1E1C11"/>
                </a:solidFill>
                <a:latin typeface="宋体" panose="02010600030101010101" pitchFamily="2" charset="-122"/>
              </a:rPr>
              <a:t>督促看视频</a:t>
            </a:r>
            <a:endParaRPr lang="en-US" altLang="zh-CN" sz="2400" dirty="0">
              <a:solidFill>
                <a:srgbClr val="1E1C11"/>
              </a:solidFill>
              <a:latin typeface="宋体" panose="02010600030101010101" pitchFamily="2" charset="-122"/>
            </a:endParaRPr>
          </a:p>
          <a:p>
            <a:pPr marL="2514600" lvl="4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1E1C11"/>
                </a:solidFill>
                <a:latin typeface="宋体" panose="02010600030101010101" pitchFamily="2" charset="-122"/>
              </a:rPr>
              <a:t>每周一测</a:t>
            </a:r>
            <a:endParaRPr lang="zh-CN" altLang="en-US" dirty="0">
              <a:solidFill>
                <a:srgbClr val="1E1C11"/>
              </a:solidFill>
              <a:latin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18569906"/>
      </p:ext>
    </p:extLst>
  </p:cSld>
  <p:clrMapOvr>
    <a:masterClrMapping/>
  </p:clrMapOvr>
  <p:transition spd="slow">
    <p:blinds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589A2B5F-E033-4D95-8495-217661D0FFA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141413" y="76200"/>
            <a:ext cx="10675937" cy="83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l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参考教材</a:t>
            </a:r>
          </a:p>
        </p:txBody>
      </p:sp>
      <p:pic>
        <p:nvPicPr>
          <p:cNvPr id="9219" name="图片 9">
            <a:extLst>
              <a:ext uri="{FF2B5EF4-FFF2-40B4-BE49-F238E27FC236}">
                <a16:creationId xmlns:a16="http://schemas.microsoft.com/office/drawing/2014/main" id="{9C60C54A-4DAC-4EF0-929E-2419021B4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2"/>
          <a:stretch>
            <a:fillRect/>
          </a:stretch>
        </p:blipFill>
        <p:spPr bwMode="auto">
          <a:xfrm>
            <a:off x="3089588" y="1412875"/>
            <a:ext cx="3160801" cy="410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0" name="图片 11">
            <a:extLst>
              <a:ext uri="{FF2B5EF4-FFF2-40B4-BE49-F238E27FC236}">
                <a16:creationId xmlns:a16="http://schemas.microsoft.com/office/drawing/2014/main" id="{40B1F65E-F614-4542-99F3-F4821DD40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" y="1412875"/>
            <a:ext cx="3074987" cy="410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2" name="图片 15">
            <a:extLst>
              <a:ext uri="{FF2B5EF4-FFF2-40B4-BE49-F238E27FC236}">
                <a16:creationId xmlns:a16="http://schemas.microsoft.com/office/drawing/2014/main" id="{C4C83866-4787-4FB3-A798-BA46D22648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4190" y="1412875"/>
            <a:ext cx="2881426" cy="41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 descr="https://img14.360buyimg.com/n0/jfs/t1/189640/24/2082/194734/60974f28E6a36d074/81f8b25898cd4dbe.jpg">
            <a:extLst>
              <a:ext uri="{FF2B5EF4-FFF2-40B4-BE49-F238E27FC236}">
                <a16:creationId xmlns:a16="http://schemas.microsoft.com/office/drawing/2014/main" id="{58501977-7C4B-49AB-83F7-72CCE6A81C36}"/>
              </a:ext>
            </a:extLst>
          </p:cNvPr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3231" y="1412875"/>
            <a:ext cx="2830600" cy="410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blinds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7D6858E-73A6-47EB-981B-DC6EBFF92D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1413" y="76200"/>
            <a:ext cx="10675937" cy="83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/>
            <a:r>
              <a:rPr lang="zh-CN" altLang="en-US" sz="40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学习目标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B7409B35-C3A2-4341-972D-EDDA5A92CE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18856" y="1646010"/>
            <a:ext cx="8280920" cy="3565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457200" lvl="1" indent="0" eaLnBrk="1" hangingPunct="1">
              <a:lnSpc>
                <a:spcPct val="125000"/>
              </a:lnSpc>
              <a:buFont typeface="Arial" panose="020B0604020202020204" pitchFamily="34" charset="0"/>
              <a:buNone/>
            </a:pP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本节课结束时，学生能够： </a:t>
            </a:r>
            <a:endParaRPr lang="en-US" altLang="zh-CN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1" eaLnBrk="1" hangingPunct="1">
              <a:lnSpc>
                <a:spcPct val="125000"/>
              </a:lnSpc>
              <a:buFontTx/>
              <a:buBlip>
                <a:blip r:embed="rId2"/>
              </a:buBlip>
            </a:pP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陈述</a:t>
            </a:r>
            <a:r>
              <a:rPr lang="en-US" altLang="zh-CN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数据结构与算法</a:t>
            </a:r>
            <a:r>
              <a:rPr lang="en-US" altLang="zh-CN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课程的安排</a:t>
            </a:r>
            <a:endParaRPr lang="en-US" altLang="zh-CN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1" eaLnBrk="1" hangingPunct="1">
              <a:lnSpc>
                <a:spcPct val="125000"/>
              </a:lnSpc>
              <a:buFontTx/>
              <a:buBlip>
                <a:blip r:embed="rId2"/>
              </a:buBlip>
            </a:pP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画出实际问题中的数据所对应的逻辑结构图， </a:t>
            </a:r>
            <a:r>
              <a:rPr lang="zh-CN" altLang="zh-CN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并辨识所画的逻辑结构所对应具体的数据结构</a:t>
            </a:r>
            <a:endParaRPr lang="en-US" altLang="zh-CN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1" eaLnBrk="1" hangingPunct="1">
              <a:lnSpc>
                <a:spcPct val="125000"/>
              </a:lnSpc>
              <a:buFontTx/>
              <a:buBlip>
                <a:blip r:embed="rId2"/>
              </a:buBlip>
            </a:pPr>
            <a:r>
              <a:rPr lang="en-US" altLang="zh-CN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标示所画逻辑结构中的数据对象、数据元素、数据项</a:t>
            </a:r>
          </a:p>
        </p:txBody>
      </p:sp>
      <p:pic>
        <p:nvPicPr>
          <p:cNvPr id="3074" name="Picture 2" descr="查看源图像">
            <a:extLst>
              <a:ext uri="{FF2B5EF4-FFF2-40B4-BE49-F238E27FC236}">
                <a16:creationId xmlns:a16="http://schemas.microsoft.com/office/drawing/2014/main" id="{1E5F7166-3071-4CB8-BE36-CD88B2AAB3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12599" y="2186784"/>
            <a:ext cx="3240361" cy="226841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3551756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7D4B310-F92B-4D86-A3CE-291DB44DD45A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223779" y="908720"/>
            <a:ext cx="975868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请说说你对数据结构和算法的理解。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A8FE96CD-6BEA-49CB-9863-BC18BF56AD14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8921115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作答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4B84F24-9D89-425B-BD98-B8B5E4CD4CDB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0" y="5727129"/>
            <a:ext cx="12198350" cy="487934"/>
          </a:xfrm>
          <a:prstGeom prst="rect">
            <a:avLst/>
          </a:prstGeom>
          <a:solidFill>
            <a:srgbClr val="FBFAEF"/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rtlCol="0" anchor="ctr" anchorCtr="1">
            <a:noAutofit/>
          </a:bodyPr>
          <a:lstStyle/>
          <a:p>
            <a:r>
              <a:rPr lang="zh-CN" altLang="en-US" sz="1601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正常使用主观题需</a:t>
            </a:r>
            <a:r>
              <a:rPr lang="en-US" altLang="zh-CN" sz="1601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2.0</a:t>
            </a:r>
            <a:r>
              <a:rPr lang="zh-CN" altLang="en-US" sz="1601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以上版本雨课堂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6CA2104B-AFE5-4B65-9EA9-CCA72AC60092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0" y="0"/>
            <a:ext cx="12198350" cy="635000"/>
            <a:chOff x="0" y="0"/>
            <a:chExt cx="12198350" cy="635000"/>
          </a:xfrm>
        </p:grpSpPr>
        <p:sp>
          <p:nvSpPr>
            <p:cNvPr id="6" name="TitleBackground">
              <a:extLst>
                <a:ext uri="{FF2B5EF4-FFF2-40B4-BE49-F238E27FC236}">
                  <a16:creationId xmlns:a16="http://schemas.microsoft.com/office/drawing/2014/main" id="{BF3954AD-003A-4BB4-AAC9-DA148AFED010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0" y="0"/>
              <a:ext cx="12198350" cy="635000"/>
            </a:xfrm>
            <a:prstGeom prst="rect">
              <a:avLst/>
            </a:prstGeom>
            <a:solidFill>
              <a:srgbClr val="F6F7F8"/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ColorBlock">
              <a:extLst>
                <a:ext uri="{FF2B5EF4-FFF2-40B4-BE49-F238E27FC236}">
                  <a16:creationId xmlns:a16="http://schemas.microsoft.com/office/drawing/2014/main" id="{A89D5892-2A23-4CF5-B28B-47A8CCB052AB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TypeText">
              <a:extLst>
                <a:ext uri="{FF2B5EF4-FFF2-40B4-BE49-F238E27FC236}">
                  <a16:creationId xmlns:a16="http://schemas.microsoft.com/office/drawing/2014/main" id="{8C7AA190-BD65-4040-824C-A36D4080F7EF}"/>
                </a:ext>
              </a:extLst>
            </p:cNvPr>
            <p:cNvSpPr txBox="1"/>
            <p:nvPr>
              <p:custDataLst>
                <p:tags r:id="rId9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主观题</a:t>
              </a:r>
            </a:p>
          </p:txBody>
        </p:sp>
        <p:sp>
          <p:nvSpPr>
            <p:cNvPr id="9" name="TipText">
              <a:extLst>
                <a:ext uri="{FF2B5EF4-FFF2-40B4-BE49-F238E27FC236}">
                  <a16:creationId xmlns:a16="http://schemas.microsoft.com/office/drawing/2014/main" id="{938C8B6A-2EFC-42B4-B9CE-23CE4849FB8A}"/>
                </a:ext>
              </a:extLst>
            </p:cNvPr>
            <p:cNvSpPr txBox="1"/>
            <p:nvPr>
              <p:custDataLst>
                <p:tags r:id="rId10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10</a:t>
              </a:r>
              <a:r>
                <a:rPr lang="zh-CN" altLang="en-US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分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9257E835-7315-4A9A-AD7C-D4A19AEBA14F}"/>
              </a:ext>
            </a:extLst>
          </p:cNvPr>
          <p:cNvPicPr>
            <a:picLocks/>
          </p:cNvPicPr>
          <p:nvPr>
            <p:custDataLst>
              <p:tags r:id="rId6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95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7896498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ShortAnswer"/>
  <p:tag name="PROBLEMSCORE" val="10.0"/>
  <p:tag name="PROBLEMVOICEALLOWED" val="Fals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1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Correct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1.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ShortAnswer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Correct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DUCTVERSIONTIP" val="PRODUCTVERSIONTIP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ShortAnswer"/>
  <p:tag name="PROBLEMSCORE" val="10.0"/>
  <p:tag name="PROBLEMVOICEALLOWED" val="Tru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ShortAnswer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DUCTVERSIONTIP" val="PRODUCTVERSIONTIP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ShortAnswer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ShortAnswer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heme/theme1.xml><?xml version="1.0" encoding="utf-8"?>
<a:theme xmlns:a="http://schemas.openxmlformats.org/drawingml/2006/main" name="8_Office 主题">
  <a:themeElements>
    <a:clrScheme name="8_Office 主题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8_Office 主题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8_Office 主题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ppt/theme/themeOverride10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ppt/theme/themeOverride11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ppt/theme/themeOverride12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ppt/theme/themeOverride13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ppt/theme/themeOverride2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ppt/theme/themeOverride3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ppt/theme/themeOverride4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ppt/theme/themeOverride5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ppt/theme/themeOverride6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ppt/theme/themeOverride7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ppt/theme/themeOverride8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ppt/theme/themeOverride9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第19课  常用工具软件dou</Template>
  <TotalTime>836</TotalTime>
  <Words>1386</Words>
  <Application>Microsoft Office PowerPoint</Application>
  <PresentationFormat>自定义</PresentationFormat>
  <Paragraphs>234</Paragraphs>
  <Slides>32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32</vt:i4>
      </vt:variant>
    </vt:vector>
  </HeadingPairs>
  <TitlesOfParts>
    <vt:vector size="47" baseType="lpstr">
      <vt:lpstr>Arial Unicode MS</vt:lpstr>
      <vt:lpstr>Microsoft Yahei</vt:lpstr>
      <vt:lpstr>黑体</vt:lpstr>
      <vt:lpstr>华文仿宋</vt:lpstr>
      <vt:lpstr>宋体</vt:lpstr>
      <vt:lpstr>微软雅黑</vt:lpstr>
      <vt:lpstr>Arial</vt:lpstr>
      <vt:lpstr>Calibri</vt:lpstr>
      <vt:lpstr>Impact</vt:lpstr>
      <vt:lpstr>Symbol</vt:lpstr>
      <vt:lpstr>Tahoma</vt:lpstr>
      <vt:lpstr>Times New Roman</vt:lpstr>
      <vt:lpstr>Wingdings</vt:lpstr>
      <vt:lpstr>8_Office 主题</vt:lpstr>
      <vt:lpstr>默认设计模板</vt:lpstr>
      <vt:lpstr>PowerPoint 演示文稿</vt:lpstr>
      <vt:lpstr>PowerPoint 演示文稿</vt:lpstr>
      <vt:lpstr>《数据结构与算法》在课程体系中的位置</vt:lpstr>
      <vt:lpstr>1.1  开篇语</vt:lpstr>
      <vt:lpstr>课程安排</vt:lpstr>
      <vt:lpstr>学习方法建议</vt:lpstr>
      <vt:lpstr>参考教材</vt:lpstr>
      <vt:lpstr>PowerPoint 演示文稿</vt:lpstr>
      <vt:lpstr>PowerPoint 演示文稿</vt:lpstr>
      <vt:lpstr>生活中的数据—1~2/12</vt:lpstr>
      <vt:lpstr>生活中的数据—3~4/12</vt:lpstr>
      <vt:lpstr>生活中的数据—5~6/12</vt:lpstr>
      <vt:lpstr>生活中的数据—7~8/12</vt:lpstr>
      <vt:lpstr>生活中的数据—9~10/12</vt:lpstr>
      <vt:lpstr>生活中的数据—11/12</vt:lpstr>
      <vt:lpstr>生活中的数据—12/12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 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第3章 栈和队列</dc:title>
  <dc:creator>dou</dc:creator>
  <cp:lastModifiedBy>douyan</cp:lastModifiedBy>
  <cp:revision>235</cp:revision>
  <dcterms:created xsi:type="dcterms:W3CDTF">2013-05-13T12:47:55Z</dcterms:created>
  <dcterms:modified xsi:type="dcterms:W3CDTF">2023-08-27T13:33:19Z</dcterms:modified>
</cp:coreProperties>
</file>

<file path=docProps/thumbnail.jpeg>
</file>